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 id="2147483709" r:id="rId2"/>
  </p:sldMasterIdLst>
  <p:notesMasterIdLst>
    <p:notesMasterId r:id="rId23"/>
  </p:notesMasterIdLst>
  <p:handoutMasterIdLst>
    <p:handoutMasterId r:id="rId24"/>
  </p:handoutMasterIdLst>
  <p:sldIdLst>
    <p:sldId id="324" r:id="rId3"/>
    <p:sldId id="334" r:id="rId4"/>
    <p:sldId id="329" r:id="rId5"/>
    <p:sldId id="330" r:id="rId6"/>
    <p:sldId id="331" r:id="rId7"/>
    <p:sldId id="332" r:id="rId8"/>
    <p:sldId id="333" r:id="rId9"/>
    <p:sldId id="335" r:id="rId10"/>
    <p:sldId id="336" r:id="rId11"/>
    <p:sldId id="337" r:id="rId12"/>
    <p:sldId id="314" r:id="rId13"/>
    <p:sldId id="315" r:id="rId14"/>
    <p:sldId id="316" r:id="rId15"/>
    <p:sldId id="313" r:id="rId16"/>
    <p:sldId id="317" r:id="rId17"/>
    <p:sldId id="338" r:id="rId18"/>
    <p:sldId id="319" r:id="rId19"/>
    <p:sldId id="320" r:id="rId20"/>
    <p:sldId id="321" r:id="rId21"/>
    <p:sldId id="322" r:id="rId22"/>
  </p:sldIdLst>
  <p:sldSz cx="12192000" cy="6858000"/>
  <p:notesSz cx="9601200" cy="7315200"/>
  <p:embeddedFontLst>
    <p:embeddedFont>
      <p:font typeface="Segoe UI Black" panose="020B0A02040204020203" pitchFamily="34" charset="0"/>
      <p:bold r:id="rId25"/>
      <p:boldItalic r:id="rId26"/>
    </p:embeddedFont>
    <p:embeddedFont>
      <p:font typeface="Bookman Old Style" panose="02050604050505020204" pitchFamily="18" charset="0"/>
      <p:regular r:id="rId27"/>
      <p:bold r:id="rId28"/>
      <p:italic r:id="rId29"/>
      <p:boldItalic r:id="rId30"/>
    </p:embeddedFont>
    <p:embeddedFont>
      <p:font typeface="Calibri Light" panose="020F0302020204030204" pitchFamily="34" charset="0"/>
      <p:regular r:id="rId31"/>
      <p:italic r:id="rId32"/>
    </p:embeddedFont>
    <p:embeddedFont>
      <p:font typeface="Arial Black" panose="020B0A04020102020204" pitchFamily="34" charset="0"/>
      <p:bold r:id="rId33"/>
    </p:embeddedFont>
    <p:embeddedFont>
      <p:font typeface="Calibri" panose="020F0502020204030204" pitchFamily="34" charset="0"/>
      <p:regular r:id="rId34"/>
      <p:bold r:id="rId35"/>
      <p:italic r:id="rId36"/>
      <p:boldItalic r:id="rId37"/>
    </p:embeddedFont>
    <p:embeddedFont>
      <p:font typeface="Segoe UI Semibold" panose="020B0702040204020203" pitchFamily="34" charset="0"/>
      <p:bold r:id="rId38"/>
      <p:boldItalic r:id="rId39"/>
    </p:embeddedFont>
    <p:embeddedFont>
      <p:font typeface="Candara" panose="020E0502030303020204" pitchFamily="34" charset="0"/>
      <p:regular r:id="rId40"/>
      <p:bold r:id="rId41"/>
      <p:italic r:id="rId42"/>
      <p:boldItalic r:id="rId43"/>
    </p:embeddedFont>
    <p:embeddedFont>
      <p:font typeface="Book Antiqua" panose="02040602050305030304" pitchFamily="18" charset="0"/>
      <p:regular r:id="rId44"/>
      <p:bold r:id="rId45"/>
      <p:italic r:id="rId46"/>
      <p:boldItalic r:id="rId47"/>
    </p:embeddedFont>
    <p:embeddedFont>
      <p:font typeface="Cambria" panose="02040503050406030204" pitchFamily="18" charset="0"/>
      <p:regular r:id="rId48"/>
      <p:bold r:id="rId49"/>
      <p:italic r:id="rId50"/>
      <p:boldItalic r:id="rId51"/>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994D00"/>
    <a:srgbClr val="CC3300"/>
    <a:srgbClr val="FD470A"/>
    <a:srgbClr val="00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986" autoAdjust="0"/>
  </p:normalViewPr>
  <p:slideViewPr>
    <p:cSldViewPr>
      <p:cViewPr varScale="1">
        <p:scale>
          <a:sx n="55" d="100"/>
          <a:sy n="55" d="100"/>
        </p:scale>
        <p:origin x="61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ltLang="en-US"/>
              <a:t>If I Were Satan's Minister</a:t>
            </a:r>
          </a:p>
        </p:txBody>
      </p:sp>
      <p:sp>
        <p:nvSpPr>
          <p:cNvPr id="60419" name="Rectangle 3"/>
          <p:cNvSpPr>
            <a:spLocks noGrp="1" noChangeArrowheads="1"/>
          </p:cNvSpPr>
          <p:nvPr>
            <p:ph type="dt" sz="quarter"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r>
              <a:rPr lang="en-US" altLang="en-US"/>
              <a:t>www.revelationandcreation.com</a:t>
            </a:r>
          </a:p>
        </p:txBody>
      </p:sp>
      <p:sp>
        <p:nvSpPr>
          <p:cNvPr id="6042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r>
              <a:rPr lang="en-US" altLang="en-US"/>
              <a:t>by: Steven J. Wallace</a:t>
            </a:r>
          </a:p>
        </p:txBody>
      </p:sp>
      <p:sp>
        <p:nvSpPr>
          <p:cNvPr id="60421" name="Rectangle 5"/>
          <p:cNvSpPr>
            <a:spLocks noGrp="1" noChangeArrowheads="1"/>
          </p:cNvSpPr>
          <p:nvPr>
            <p:ph type="sldNum" sz="quarter" idx="3"/>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C7D12DEF-CAA8-4DFE-8E94-732227BC0D4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2-15T00:09:16.797"/>
    </inkml:context>
    <inkml:brush xml:id="br0">
      <inkml:brushProperty name="width" value="0.38806" units="cm"/>
      <inkml:brushProperty name="height" value="0.77611" units="cm"/>
      <inkml:brushProperty name="color" value="#FFFF00"/>
      <inkml:brushProperty name="tip" value="rectangle"/>
      <inkml:brushProperty name="rasterOp" value="maskPen"/>
      <inkml:brushProperty name="ignorePressure" value="1"/>
    </inkml:brush>
  </inkml:definitions>
  <inkml:trace contextRef="#ctx0" brushRef="#br0">14103 27108,'0'0,"0"0,0 0,0 0,0 0,0 0,0 0,0 0,0 0,0 0,0 0,2 1,1 1,0 1,1 1,3 2,4 0,4 1,7 1,5-1,5 1,3 0,1-2,0 0,0-1,1-2,-2 0,0 1,2 1,2 1,0 0,0-2,-2-1,-3-2,-3 0,-5-1,-3 0,0 0,2 0,3 0,4 1,2 0,4 1,2-1,4 0,-1 0,2-1,0 0,-2 0,-2 0,-3 0,-4 0,-3 0,-3 0,-2 0,-3 0,-3 0,-1 0,-2 0,3 0,5 0,2 0,3 0,3-1,4-1,5 0,3 1,1 0,-1 1,-2-1,-1 0,-2-1,-1 1,-1-2,0 0,-1 0,-1-1,-2-1,1 2,1 0,0 2,1-1,3 0,2 0,2 1,-1-1,-4-2,-1 0,-3-2,-4 0,-2 2,-2 0,-3 0,-4 2,-1-1,-2 0,1 0,2-1,1-1,2 2,3 1,2-1,0 1,2 0,0 0,1 0,0 0,2 1,0-1,2 1,1 0,-3-1,-1 0,-1 1,-2-1,-2 0,-1 0,0 0,-1 0,0 0,0 0,0-1,0 1,0 0,0 0,-2 1,0 1,1 0,5 0,2-2,3 1,2-1,2 1,0 0,-1 1,-2-1,-1 1,-3 0,-2 0,-2 0,-3 0,-2 1,-1-1,-2 0,2 0,1 0,0 0,2 0,1 0,0 0,-2 0,2 1,3 1,3 1,3 0,2-1,1 0,1 0,1 1,-1-1,-2-1,-2 0,-2-1,-1 1,1 0,0 1,3 0,0 1,0 0,-1-2,2 1,-3-2,1 2,1 1,-2 0,0 0,2-1,0-1,1 0,-1 0,0-1,-2 0,-4 0,-3-1,-2 1,0-1,0-2,0-1,0 2,3-1,3 2,3 0,2 1,0-1,0 1,0 1,1-1,4 0,0 0,2 0,1 0,0-1,-2-1,-3 0,-2 1,2 0,3 1,1-1,2 1,2 0,1 0,0 0,1 2,0-1,-2 1,-1-1,-1 0,-1 0,-1-1,-6 0,-4 0,-4 0,0 0,1 0,3 0,4 0,5 0,6 0,4 0,3 0,2 0,0 0,-2 0,0 0,-2-1,-5-1,-2 0,1 0,-1-1,2 0,2 0,0 0,-1 1,0 1,0 0,-2 1,-2 0,0 0,-1 0,-3 0,-5 0,-3 0,-1 2,0 0,4 1,5 0,1 0,3 1,3-1,1 0,2 0,2-1,2 0,0-1,-1-1,-3 0,-1 1,0 1,-1-1,1 1,1-2,0 1,2-1,-1 0,2 0,0 0,-1 0,-1 0,-7 0,-3 0,-3-1,-1-1,0-1,3 0,5 1,5 0,6 2,6 1,-1 0,1-1,-1-1,-3 1,-3-1,1 0,-2 0,4 1,3 0,3 0,2-1,0-1,-2 0,-4 1,-5 0,-6 1,-4-1,-2 1,3 1,2 1,3 0,5-1,3 0,4 0,2-1,-1 0,-3 0,-3 0,-1 0,-1 0,0 0,-1 0,2 0,1 0,2 0,1 0,-1 0,-4-1,-4-2,-3-1,-4 2,-3-2,-3 1,-1-1,2 1,2 0,1 1,1 1,2 1,2-2,1-1,3 0,2 0,-1 1,1 1,-2 0,2 1,2 0,5-2,0 2,1 0,0 1,1-1,-2 1,-5-1,-5 0,-8 2,-6-1,-3 2,-1 0,0 0,3 0,5 0,1-1,0-1,-1 0,2 1,1 0,1 0,0-1,0 0,-2-1,-2 2,-3 0,-4-1,-1 1,-2 1,-3-1,0 0,0-1,0-1,0 1,-1-1,0 0,-1-1,-1 1,1 0,-3 0,-1 0,0 0,-1 0,-2 0,-3 0,1 0,0 0,0 0,1 0,-2 0,0 0,0 0,1 0,-2 0,0 0,-1 0,0 0,1 0,0 0,0 0,0 0,-1 0,-3 0,-3 0,-2 0,-4 0,-1 0,-1 0,0 0,-1 0,1 0,-1 0,1 0,2 0,0 0,1 0,-1 0,0 0,-1 0,-1 0,1 0,-1 0,0 0,-1 0,1 0,0 0,0 0,0 0,2 0,1 0,0 0,-1 0,0 0,-1 0,-1 0,0 0,0 0,2 0,1 0,0 0,-1 0,-1 0,0 0,0 0,1 0,1 0,0 0,-1 0,-1 0,0 0,-1 0,1 0,-1 0,-1 0,1 0,2 0,1 0,0 0,-1 0,0 0,-2 0,1 0,-1 0,0 0,0 0,2 0,1 0,0 0,-1 0,-1 0,0 0,0 0,-1 0,0 0,2 0,1 0,-1 0,0 0,0 0,-1 0,-1 0,0 0,3 0,-1 0,1 0,-1 0,0 0,-2 0,1 0,-1 0,0 0,0 0,0 0,0 0,0 0,0 0,0 0,0 0,0 0,0 0,2 0,1 0,-1 0,3 0,-1 0,0 0,-2 0,0 0,-1 0,0 0,-1 0,0 0,-1 0,1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ltLang="en-US"/>
              <a:t>If I Were Satan's Minister</a:t>
            </a:r>
          </a:p>
        </p:txBody>
      </p:sp>
      <p:sp>
        <p:nvSpPr>
          <p:cNvPr id="4099"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r>
              <a:rPr lang="en-US" altLang="en-US"/>
              <a:t>www.revelationandcreation.com</a:t>
            </a:r>
          </a:p>
        </p:txBody>
      </p:sp>
      <p:sp>
        <p:nvSpPr>
          <p:cNvPr id="4100" name="Rectangle 4"/>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r>
              <a:rPr lang="en-US" altLang="en-US"/>
              <a:t>by: Steven J. Wallace</a:t>
            </a:r>
          </a:p>
        </p:txBody>
      </p:sp>
      <p:sp>
        <p:nvSpPr>
          <p:cNvPr id="4103" name="Rectangle 7"/>
          <p:cNvSpPr>
            <a:spLocks noGrp="1" noChangeArrowheads="1"/>
          </p:cNvSpPr>
          <p:nvPr>
            <p:ph type="sldNum" sz="quarter" idx="5"/>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92B69323-4014-40AE-B9D2-96EB8878A349}"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I Were Satan's Minister</a:t>
            </a:r>
          </a:p>
        </p:txBody>
      </p:sp>
      <p:sp>
        <p:nvSpPr>
          <p:cNvPr id="5" name="Date Placeholder 4"/>
          <p:cNvSpPr>
            <a:spLocks noGrp="1"/>
          </p:cNvSpPr>
          <p:nvPr>
            <p:ph type="dt" idx="11"/>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www.revelationandcreation.com</a:t>
            </a:r>
          </a:p>
        </p:txBody>
      </p:sp>
      <p:sp>
        <p:nvSpPr>
          <p:cNvPr id="6" name="Footer Placeholder 5"/>
          <p:cNvSpPr>
            <a:spLocks noGrp="1"/>
          </p:cNvSpPr>
          <p:nvPr>
            <p:ph type="ftr" sz="quarter" idx="12"/>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by: Steven J. Wallace</a:t>
            </a:r>
          </a:p>
        </p:txBody>
      </p:sp>
      <p:sp>
        <p:nvSpPr>
          <p:cNvPr id="7" name="Slide Number Placeholder 6"/>
          <p:cNvSpPr>
            <a:spLocks noGrp="1"/>
          </p:cNvSpPr>
          <p:nvPr>
            <p:ph type="sldNum" sz="quarter" idx="13"/>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B69323-4014-40AE-B9D2-96EB8878A34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657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 2 Timothy 2:24, 25 If repentance is a gift that God directly places into a man’s heart, separate and apart from the man’s own prerogative, then why did Paul warn Timothy against quarreling and insisting gentleness of heart, patience and humility in correcting those who oppose? If repentance is independent of a man’s own will, why must Timothy take care in these areas? In fact, why use Timothy at all? The truth of the matter is, that when we preach God’s word, it brings about repentance and conviction of the heart which, is a gift from God through the medium of preaching/teaching the word!</a:t>
            </a:r>
          </a:p>
          <a:p>
            <a:endParaRPr lang="en-US" dirty="0"/>
          </a:p>
          <a:p>
            <a:r>
              <a:rPr lang="en-US" dirty="0"/>
              <a:t>RE: Acts 11:18. God granted the Gentiles repentance by sending the gospel to them to hear and obey. When the Holy Spirit fell on the household of Cornelius, something which never happened to any other household, He was not doing such to show these Gentiles were saved, but rather, to confirm to the Jews that He had approved Peter going to preach to the Gentiles!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 Lk. 13:3, These people minimized</a:t>
            </a:r>
            <a:r>
              <a:rPr lang="en-US" baseline="0" dirty="0"/>
              <a:t> their sins and were subject to think that really bad things happen to really bad sinners. The bible doesn’t classify sin as big or little despite the fact that some sins are more grievous than others. Let us not fall into the rut of comparing our sins with others in order to justify ourselves.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RE: 2 Pet. 3:9. Why would anyone be lost if God desires all to be saved and yet, He alone has the power to give them the gift to repent? Further, why would He command all men to repent if it is 100 percent dependent upon God? On any command, we are left with two choice: to obey or to disobey. Repentance is a command of God. This begs the question why some who claim to be grace preachers would not preach something that God demands every person to do!</a:t>
            </a:r>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16</a:t>
            </a:fld>
            <a:endParaRPr lang="en-US" altLang="en-US"/>
          </a:p>
        </p:txBody>
      </p:sp>
    </p:spTree>
    <p:extLst>
      <p:ext uri="{BB962C8B-B14F-4D97-AF65-F5344CB8AC3E}">
        <p14:creationId xmlns:p14="http://schemas.microsoft.com/office/powerpoint/2010/main" val="29632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As Tyler preached that time is created by God, controlled by God and is therefore a gift from God. When He gives time to repent, He is granting repentance.</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18</a:t>
            </a:fld>
            <a:endParaRPr lang="en-US" altLang="en-US"/>
          </a:p>
        </p:txBody>
      </p:sp>
    </p:spTree>
    <p:extLst>
      <p:ext uri="{BB962C8B-B14F-4D97-AF65-F5344CB8AC3E}">
        <p14:creationId xmlns:p14="http://schemas.microsoft.com/office/powerpoint/2010/main" val="10828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View of ourselves See also Job 42:6; Lk. 5:8; 1 Timothy 1:15</a:t>
            </a:r>
          </a:p>
          <a:p>
            <a:endParaRPr lang="en-US" dirty="0"/>
          </a:p>
          <a:p>
            <a:r>
              <a:rPr lang="en-US" dirty="0"/>
              <a:t>Matthew 21:28-31.</a:t>
            </a:r>
          </a:p>
          <a:p>
            <a:r>
              <a:rPr lang="en-US" dirty="0"/>
              <a:t>God’s word call us to do what</a:t>
            </a:r>
            <a:r>
              <a:rPr lang="en-US" baseline="0" dirty="0"/>
              <a:t> (v. 28)? Work. It calls us to work when? Today. It calls us to work where? In the Lord’s vineyard.  The first son said he “will” not. But when he later regretted what he had done, what did he do? He went. Repentance is the follow through to do the work God wants you to do. The prodigal could not stay with the pigs, but had to get up and go back to his father in order to repent. The problem with many at Corinth was that they would not change their will in the face of the teaching of the gospel (2 Cor. 12:20, 21).</a:t>
            </a:r>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19</a:t>
            </a:fld>
            <a:endParaRPr lang="en-US" altLang="en-US"/>
          </a:p>
        </p:txBody>
      </p:sp>
    </p:spTree>
    <p:extLst>
      <p:ext uri="{BB962C8B-B14F-4D97-AF65-F5344CB8AC3E}">
        <p14:creationId xmlns:p14="http://schemas.microsoft.com/office/powerpoint/2010/main" val="161896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Jesus speaks of the</a:t>
            </a:r>
            <a:r>
              <a:rPr lang="en-US" baseline="0" dirty="0"/>
              <a:t> way to life being through a “narrow gate.”  The connection exists between the gate and the way. Into the broad “way” is a “wide gate” because the masses go through it and travel on it. It is the pathway of tolerance. The narrow gate would necessarily imply a narrow way. The KJV translates, “Because strait is the gate, and narrow is the way, which </a:t>
            </a:r>
            <a:r>
              <a:rPr lang="en-US" baseline="0" dirty="0" err="1"/>
              <a:t>leadeth</a:t>
            </a:r>
            <a:r>
              <a:rPr lang="en-US" baseline="0" dirty="0"/>
              <a:t> unto life…” (v. 14). “Narrow” in the Greek, is not an adjective, but rather a verb which shows that this way compresses, contracts, afflicts, distresses and causes trouble. This is why it is the New King James translates it “difficult.”  [click to get traps for your soul]</a:t>
            </a:r>
          </a:p>
          <a:p>
            <a:endParaRPr lang="en-US" baseline="0" dirty="0"/>
          </a:p>
          <a:p>
            <a:r>
              <a:rPr lang="en-US" baseline="0" dirty="0"/>
              <a:t>It is like a show I watched where some men were hunting to find a Brazilian wandering spider which is considered to be the most venomous spider in the world. They were hunting for it in a cave where they had to travers all kinds of obstacles. The cave had places where it narrowed where the spider hunters would have to go through feet first through a small hole which barely had enough space for a man to pass. It was a course that was difficult and filled with distress and afflictions. Now it amazes me that men will pursue such a dangerous goal and are willing to vex themselves in their chase to hunt a deadly spider. Yet how ironic it is that when it comes to eternal life, few are willing to travel the course and be pressed with some temporary trials. It amazes me that some who hunt such a venomous spider have more staying power to the course than those who are walking on the path to life. </a:t>
            </a:r>
          </a:p>
          <a:p>
            <a:endParaRPr lang="en-US" baseline="0" dirty="0"/>
          </a:p>
          <a:p>
            <a:r>
              <a:rPr lang="en-US" baseline="0" dirty="0"/>
              <a:t>In the two roads which our Lord speaks of, lets appreciate a couple more truths. Jesus is calling people to make a choice much like Elijah did to the people of his day who were undecided between Baal or Jehovah (1 Kin. 18:21). He is as Moses was before the people in Deuteronomy 11:26-28 and 30:15-18 or even as Joshua (Josh. 24:14, 15). </a:t>
            </a:r>
          </a:p>
          <a:p>
            <a:endParaRPr lang="en-US" baseline="0" dirty="0"/>
          </a:p>
          <a:p>
            <a:r>
              <a:rPr lang="en-US" baseline="0" dirty="0"/>
              <a:t>Of the two paths, we can travel only one. These paths do not cross or intersect and there are no short cuts from one to the other. The destinations of each path are spectacularly different—one to eternal life, the other to eternal ruin. The choice to travel one is the rejection of the other. You can enter upon the road only in this present life. Finally, avoiding the decision doesn’t make the choice go away. It only solidifies the choice to walk on the broad way.</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20</a:t>
            </a:fld>
            <a:endParaRPr lang="en-US" altLang="en-US"/>
          </a:p>
        </p:txBody>
      </p:sp>
    </p:spTree>
    <p:extLst>
      <p:ext uri="{BB962C8B-B14F-4D97-AF65-F5344CB8AC3E}">
        <p14:creationId xmlns:p14="http://schemas.microsoft.com/office/powerpoint/2010/main" val="45686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This is our subject for today…Repentance. We want to compare mans’ thinking to God’s and in doing so to establish a clear concept of this essential quality. Is repentance simply a change of mind?</a:t>
            </a:r>
          </a:p>
        </p:txBody>
      </p:sp>
      <p:sp>
        <p:nvSpPr>
          <p:cNvPr id="4" name="Header Placeholder 3"/>
          <p:cNvSpPr>
            <a:spLocks noGrp="1"/>
          </p:cNvSpPr>
          <p:nvPr>
            <p:ph type="hdr" sz="quarter" idx="10"/>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If I Were Satan's Minister</a:t>
            </a:r>
          </a:p>
        </p:txBody>
      </p:sp>
      <p:sp>
        <p:nvSpPr>
          <p:cNvPr id="5" name="Date Placeholder 4"/>
          <p:cNvSpPr>
            <a:spLocks noGrp="1"/>
          </p:cNvSpPr>
          <p:nvPr>
            <p:ph type="dt" idx="11"/>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www.revelationandcreation.com</a:t>
            </a:r>
          </a:p>
        </p:txBody>
      </p:sp>
      <p:sp>
        <p:nvSpPr>
          <p:cNvPr id="6" name="Footer Placeholder 5"/>
          <p:cNvSpPr>
            <a:spLocks noGrp="1"/>
          </p:cNvSpPr>
          <p:nvPr>
            <p:ph type="ftr" sz="quarter" idx="12"/>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by: Steven J. Wallace</a:t>
            </a:r>
          </a:p>
        </p:txBody>
      </p:sp>
      <p:sp>
        <p:nvSpPr>
          <p:cNvPr id="7" name="Slide Number Placeholder 6"/>
          <p:cNvSpPr>
            <a:spLocks noGrp="1"/>
          </p:cNvSpPr>
          <p:nvPr>
            <p:ph type="sldNum" sz="quarter" idx="13"/>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2B69323-4014-40AE-B9D2-96EB8878A34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31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should have told Jesus that.</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4</a:t>
            </a:fld>
            <a:endParaRPr lang="en-US" altLang="en-US"/>
          </a:p>
        </p:txBody>
      </p:sp>
    </p:spTree>
    <p:extLst>
      <p:ext uri="{BB962C8B-B14F-4D97-AF65-F5344CB8AC3E}">
        <p14:creationId xmlns:p14="http://schemas.microsoft.com/office/powerpoint/2010/main" val="417422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Ellis must therefore embrace a lawless gospel! If we can sin, we are under law. We cannot sin and have no law. Because we can sin, we must have law. In fact, committing sin is committing lawlessness (1 Jn. 3:4). So by not preaching against sin, one actually encourages a lawless religion!</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5</a:t>
            </a:fld>
            <a:endParaRPr lang="en-US" altLang="en-US"/>
          </a:p>
        </p:txBody>
      </p:sp>
    </p:spTree>
    <p:extLst>
      <p:ext uri="{BB962C8B-B14F-4D97-AF65-F5344CB8AC3E}">
        <p14:creationId xmlns:p14="http://schemas.microsoft.com/office/powerpoint/2010/main" val="353605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will the lawless stand before Christ (Matt. 7:23; 13:41; 23:28)?</a:t>
            </a:r>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7</a:t>
            </a:fld>
            <a:endParaRPr lang="en-US" altLang="en-US"/>
          </a:p>
        </p:txBody>
      </p:sp>
    </p:spTree>
    <p:extLst>
      <p:ext uri="{BB962C8B-B14F-4D97-AF65-F5344CB8AC3E}">
        <p14:creationId xmlns:p14="http://schemas.microsoft.com/office/powerpoint/2010/main" val="261966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baseline="0" dirty="0"/>
              <a:t>They say that since we are dead in trespasses, it is impossible for us to save ourselves and that God must raise us up from the dead in order to believe (Eph. 2:1, 5). Hence, God must first take direct action upon us to make us alive so that we can be saved by faith making faith itself a gift of God.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9A3D7F-3EED-4DC6-A82F-7A6B0B57C51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354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How</a:t>
            </a:r>
            <a:r>
              <a:rPr lang="en-US" baseline="0" dirty="0"/>
              <a:t> would a strict Calvinist have responded if he were in Peter’s sandals?</a:t>
            </a:r>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12</a:t>
            </a:fld>
            <a:endParaRPr lang="en-US" altLang="en-US"/>
          </a:p>
        </p:txBody>
      </p:sp>
    </p:spTree>
    <p:extLst>
      <p:ext uri="{BB962C8B-B14F-4D97-AF65-F5344CB8AC3E}">
        <p14:creationId xmlns:p14="http://schemas.microsoft.com/office/powerpoint/2010/main" val="121200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baseline="0" dirty="0"/>
              <a:t>They say that since we are dead in trespasses, it is impossible for us to save ourselves and that God must raise us up from the dead in order to believe (Eph. 2:1, 5). Hence, God must first take direct action upon us to make us alive so that we can be saved by making us repent and believe—faith and repentance a gift.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9A3D7F-3EED-4DC6-A82F-7A6B0B57C51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9393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I have had this very passaged used in a public debate insisting that repentance is a gift of God, making it something that you cannot attain unless God gives it to you. What I have grown to learn through the years is that nine times out of ten, the very passage false teachers use is refuted by that passage or within the immediate context.</a:t>
            </a:r>
          </a:p>
          <a:p>
            <a:endParaRPr lang="en-US" dirty="0"/>
          </a:p>
        </p:txBody>
      </p:sp>
      <p:sp>
        <p:nvSpPr>
          <p:cNvPr id="4" name="Header Placeholder 3"/>
          <p:cNvSpPr>
            <a:spLocks noGrp="1"/>
          </p:cNvSpPr>
          <p:nvPr>
            <p:ph type="hdr" sz="quarter" idx="10"/>
          </p:nvPr>
        </p:nvSpPr>
        <p:spPr/>
        <p:txBody>
          <a:bodyPr/>
          <a:lstStyle/>
          <a:p>
            <a:r>
              <a:rPr lang="en-US" altLang="en-US"/>
              <a:t>If I Were Satan's Minister</a:t>
            </a:r>
          </a:p>
        </p:txBody>
      </p:sp>
      <p:sp>
        <p:nvSpPr>
          <p:cNvPr id="5" name="Date Placeholder 4"/>
          <p:cNvSpPr>
            <a:spLocks noGrp="1"/>
          </p:cNvSpPr>
          <p:nvPr>
            <p:ph type="dt" idx="11"/>
          </p:nvPr>
        </p:nvSpPr>
        <p:spPr/>
        <p:txBody>
          <a:bodyPr/>
          <a:lstStyle/>
          <a:p>
            <a:r>
              <a:rPr lang="en-US" altLang="en-US"/>
              <a:t>www.revelationandcreation.com</a:t>
            </a:r>
          </a:p>
        </p:txBody>
      </p:sp>
      <p:sp>
        <p:nvSpPr>
          <p:cNvPr id="6" name="Footer Placeholder 5"/>
          <p:cNvSpPr>
            <a:spLocks noGrp="1"/>
          </p:cNvSpPr>
          <p:nvPr>
            <p:ph type="ftr" sz="quarter" idx="12"/>
          </p:nvPr>
        </p:nvSpPr>
        <p:spPr/>
        <p:txBody>
          <a:bodyPr/>
          <a:lstStyle/>
          <a:p>
            <a:r>
              <a:rPr lang="en-US" altLang="en-US"/>
              <a:t>by: Steven J. Wallace</a:t>
            </a:r>
          </a:p>
        </p:txBody>
      </p:sp>
      <p:sp>
        <p:nvSpPr>
          <p:cNvPr id="7" name="Slide Number Placeholder 6"/>
          <p:cNvSpPr>
            <a:spLocks noGrp="1"/>
          </p:cNvSpPr>
          <p:nvPr>
            <p:ph type="sldNum" sz="quarter" idx="13"/>
          </p:nvPr>
        </p:nvSpPr>
        <p:spPr/>
        <p:txBody>
          <a:bodyPr/>
          <a:lstStyle/>
          <a:p>
            <a:fld id="{92B69323-4014-40AE-B9D2-96EB8878A349}" type="slidenum">
              <a:rPr lang="en-US" altLang="en-US" smtClean="0"/>
              <a:pPr/>
              <a:t>14</a:t>
            </a:fld>
            <a:endParaRPr lang="en-US" altLang="en-US"/>
          </a:p>
        </p:txBody>
      </p:sp>
    </p:spTree>
    <p:extLst>
      <p:ext uri="{BB962C8B-B14F-4D97-AF65-F5344CB8AC3E}">
        <p14:creationId xmlns:p14="http://schemas.microsoft.com/office/powerpoint/2010/main" val="593275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edsun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p:nvPr>
        </p:nvSpPr>
        <p:spPr>
          <a:xfrm>
            <a:off x="2133600" y="1066800"/>
            <a:ext cx="8128000" cy="1879600"/>
          </a:xfrm>
        </p:spPr>
        <p:txBody>
          <a:bodyPr anchor="b"/>
          <a:lstStyle>
            <a:lvl1pPr>
              <a:lnSpc>
                <a:spcPct val="95000"/>
              </a:lnSpc>
              <a:defRPr sz="5400"/>
            </a:lvl1pPr>
          </a:lstStyle>
          <a:p>
            <a:r>
              <a:rPr lang="en-US"/>
              <a:t>Click to edit Master title style</a:t>
            </a:r>
          </a:p>
        </p:txBody>
      </p:sp>
      <p:sp>
        <p:nvSpPr>
          <p:cNvPr id="29700" name="Rectangle 4"/>
          <p:cNvSpPr>
            <a:spLocks noGrp="1" noChangeArrowheads="1"/>
          </p:cNvSpPr>
          <p:nvPr>
            <p:ph type="subTitle" idx="1"/>
          </p:nvPr>
        </p:nvSpPr>
        <p:spPr>
          <a:xfrm>
            <a:off x="2243668" y="4076700"/>
            <a:ext cx="7814733" cy="1257300"/>
          </a:xfrm>
        </p:spPr>
        <p:txBody>
          <a:bodyPr/>
          <a:lstStyle>
            <a:lvl1pPr marL="0" indent="0" algn="ctr">
              <a:buFontTx/>
              <a:buNone/>
              <a:defRPr>
                <a:solidFill>
                  <a:srgbClr val="F9C6C1"/>
                </a:solidFill>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solidFill>
                  <a:schemeClr val="tx1"/>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chemeClr val="tx1"/>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chemeClr val="tx1"/>
                </a:solidFill>
              </a:defRPr>
            </a:lvl1pPr>
          </a:lstStyle>
          <a:p>
            <a:fld id="{D0C711D7-134E-42AF-9ED4-D2A102FB1557}" type="slidenum">
              <a:rPr lang="en-US" altLang="en-US"/>
              <a:pPr/>
              <a:t>‹#›</a:t>
            </a:fld>
            <a:endParaRPr lang="en-US" altLang="en-US"/>
          </a:p>
        </p:txBody>
      </p:sp>
    </p:spTree>
    <p:extLst>
      <p:ext uri="{BB962C8B-B14F-4D97-AF65-F5344CB8AC3E}">
        <p14:creationId xmlns:p14="http://schemas.microsoft.com/office/powerpoint/2010/main" val="26551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B55632-82FB-4CCE-B10F-445F403BE07C}" type="slidenum">
              <a:rPr lang="en-US" altLang="en-US"/>
              <a:pPr/>
              <a:t>‹#›</a:t>
            </a:fld>
            <a:endParaRPr lang="en-US" altLang="en-US"/>
          </a:p>
        </p:txBody>
      </p:sp>
    </p:spTree>
    <p:extLst>
      <p:ext uri="{BB962C8B-B14F-4D97-AF65-F5344CB8AC3E}">
        <p14:creationId xmlns:p14="http://schemas.microsoft.com/office/powerpoint/2010/main" val="27521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76200"/>
            <a:ext cx="2590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7569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CF2FFF-F9E6-4CA2-BB5A-14B52C09E204}" type="slidenum">
              <a:rPr lang="en-US" altLang="en-US"/>
              <a:pPr/>
              <a:t>‹#›</a:t>
            </a:fld>
            <a:endParaRPr lang="en-US" altLang="en-US"/>
          </a:p>
        </p:txBody>
      </p:sp>
    </p:spTree>
    <p:extLst>
      <p:ext uri="{BB962C8B-B14F-4D97-AF65-F5344CB8AC3E}">
        <p14:creationId xmlns:p14="http://schemas.microsoft.com/office/powerpoint/2010/main" val="178693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4643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629945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841624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6592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90CE1-A172-4522-B7C9-431F7711476B}"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41331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B90CE1-A172-4522-B7C9-431F7711476B}"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82264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90CE1-A172-4522-B7C9-431F7711476B}"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164127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14654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9F6DD2-B3D9-40E6-9875-8D5905972C3A}" type="slidenum">
              <a:rPr lang="en-US" altLang="en-US"/>
              <a:pPr/>
              <a:t>‹#›</a:t>
            </a:fld>
            <a:endParaRPr lang="en-US" altLang="en-US"/>
          </a:p>
        </p:txBody>
      </p:sp>
    </p:spTree>
    <p:extLst>
      <p:ext uri="{BB962C8B-B14F-4D97-AF65-F5344CB8AC3E}">
        <p14:creationId xmlns:p14="http://schemas.microsoft.com/office/powerpoint/2010/main" val="186383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0CE1-A172-4522-B7C9-431F7711476B}"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161158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3298477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90CE1-A172-4522-B7C9-431F7711476B}"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46915-2F17-4FD5-A7BF-FBE8F6AC0016}" type="slidenum">
              <a:rPr lang="en-US" smtClean="0"/>
              <a:t>‹#›</a:t>
            </a:fld>
            <a:endParaRPr lang="en-US"/>
          </a:p>
        </p:txBody>
      </p:sp>
    </p:spTree>
    <p:extLst>
      <p:ext uri="{BB962C8B-B14F-4D97-AF65-F5344CB8AC3E}">
        <p14:creationId xmlns:p14="http://schemas.microsoft.com/office/powerpoint/2010/main" val="26144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F04F5C-29B0-4508-A12E-5F65F2ED54C3}" type="slidenum">
              <a:rPr lang="en-US" altLang="en-US"/>
              <a:pPr/>
              <a:t>‹#›</a:t>
            </a:fld>
            <a:endParaRPr lang="en-US" altLang="en-US"/>
          </a:p>
        </p:txBody>
      </p:sp>
    </p:spTree>
    <p:extLst>
      <p:ext uri="{BB962C8B-B14F-4D97-AF65-F5344CB8AC3E}">
        <p14:creationId xmlns:p14="http://schemas.microsoft.com/office/powerpoint/2010/main" val="8550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28800"/>
            <a:ext cx="508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0"/>
            <a:ext cx="508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EF0FF7-A8F6-4351-842C-8A7CBF8FDF5F}" type="slidenum">
              <a:rPr lang="en-US" altLang="en-US"/>
              <a:pPr/>
              <a:t>‹#›</a:t>
            </a:fld>
            <a:endParaRPr lang="en-US" altLang="en-US"/>
          </a:p>
        </p:txBody>
      </p:sp>
    </p:spTree>
    <p:extLst>
      <p:ext uri="{BB962C8B-B14F-4D97-AF65-F5344CB8AC3E}">
        <p14:creationId xmlns:p14="http://schemas.microsoft.com/office/powerpoint/2010/main" val="60070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B65F55C-2DB2-45FC-9C23-E5803E43AA52}" type="slidenum">
              <a:rPr lang="en-US" altLang="en-US"/>
              <a:pPr/>
              <a:t>‹#›</a:t>
            </a:fld>
            <a:endParaRPr lang="en-US" altLang="en-US"/>
          </a:p>
        </p:txBody>
      </p:sp>
    </p:spTree>
    <p:extLst>
      <p:ext uri="{BB962C8B-B14F-4D97-AF65-F5344CB8AC3E}">
        <p14:creationId xmlns:p14="http://schemas.microsoft.com/office/powerpoint/2010/main" val="62288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41D68AF-EE81-4156-8C2D-3F61E9EAEE1A}" type="slidenum">
              <a:rPr lang="en-US" altLang="en-US"/>
              <a:pPr/>
              <a:t>‹#›</a:t>
            </a:fld>
            <a:endParaRPr lang="en-US" altLang="en-US"/>
          </a:p>
        </p:txBody>
      </p:sp>
    </p:spTree>
    <p:extLst>
      <p:ext uri="{BB962C8B-B14F-4D97-AF65-F5344CB8AC3E}">
        <p14:creationId xmlns:p14="http://schemas.microsoft.com/office/powerpoint/2010/main" val="364683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1ACE0F-9965-48F0-999F-B389365D2FD7}" type="slidenum">
              <a:rPr lang="en-US" altLang="en-US"/>
              <a:pPr/>
              <a:t>‹#›</a:t>
            </a:fld>
            <a:endParaRPr lang="en-US" altLang="en-US"/>
          </a:p>
        </p:txBody>
      </p:sp>
    </p:spTree>
    <p:extLst>
      <p:ext uri="{BB962C8B-B14F-4D97-AF65-F5344CB8AC3E}">
        <p14:creationId xmlns:p14="http://schemas.microsoft.com/office/powerpoint/2010/main" val="361479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4F4494-00E4-46D7-A470-974FB8C5790A}" type="slidenum">
              <a:rPr lang="en-US" altLang="en-US"/>
              <a:pPr/>
              <a:t>‹#›</a:t>
            </a:fld>
            <a:endParaRPr lang="en-US" altLang="en-US"/>
          </a:p>
        </p:txBody>
      </p:sp>
    </p:spTree>
    <p:extLst>
      <p:ext uri="{BB962C8B-B14F-4D97-AF65-F5344CB8AC3E}">
        <p14:creationId xmlns:p14="http://schemas.microsoft.com/office/powerpoint/2010/main" val="122795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090361-FED9-4CEC-8B82-EBFE02D1C7DF}" type="slidenum">
              <a:rPr lang="en-US" altLang="en-US"/>
              <a:pPr/>
              <a:t>‹#›</a:t>
            </a:fld>
            <a:endParaRPr lang="en-US" altLang="en-US"/>
          </a:p>
        </p:txBody>
      </p:sp>
    </p:spTree>
    <p:extLst>
      <p:ext uri="{BB962C8B-B14F-4D97-AF65-F5344CB8AC3E}">
        <p14:creationId xmlns:p14="http://schemas.microsoft.com/office/powerpoint/2010/main" val="393145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828800"/>
            <a:ext cx="1036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solidFill>
                  <a:srgbClr val="9E1E10"/>
                </a:solidFill>
                <a:latin typeface="Arial" charset="0"/>
              </a:defRPr>
            </a:lvl1pPr>
          </a:lstStyle>
          <a:p>
            <a:pPr>
              <a:defRPr/>
            </a:pPr>
            <a:endParaRPr lang="en-US"/>
          </a:p>
        </p:txBody>
      </p:sp>
      <p:sp>
        <p:nvSpPr>
          <p:cNvPr id="286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solidFill>
                  <a:srgbClr val="9E1E10"/>
                </a:solidFill>
                <a:latin typeface="Arial" charset="0"/>
              </a:defRPr>
            </a:lvl1pPr>
          </a:lstStyle>
          <a:p>
            <a:pPr>
              <a:defRPr/>
            </a:pPr>
            <a:endParaRPr lang="en-US"/>
          </a:p>
        </p:txBody>
      </p:sp>
      <p:sp>
        <p:nvSpPr>
          <p:cNvPr id="286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9E1E10"/>
                </a:solidFill>
              </a:defRPr>
            </a:lvl1pPr>
          </a:lstStyle>
          <a:p>
            <a:fld id="{2B8170A4-1CFC-413B-8662-340C5C1BDC85}" type="slidenum">
              <a:rPr lang="en-US" altLang="en-US"/>
              <a:pPr/>
              <a:t>‹#›</a:t>
            </a:fld>
            <a:endParaRPr lang="en-US" altLang="en-US"/>
          </a:p>
        </p:txBody>
      </p:sp>
      <p:sp>
        <p:nvSpPr>
          <p:cNvPr id="28679" name="FormatShape" descr="SKIING" hidden="1"/>
          <p:cNvSpPr>
            <a:spLocks noChangeArrowheads="1"/>
          </p:cNvSpPr>
          <p:nvPr/>
        </p:nvSpPr>
        <p:spPr bwMode="auto">
          <a:xfrm>
            <a:off x="-1778000" y="1701800"/>
            <a:ext cx="1574800" cy="825500"/>
          </a:xfrm>
          <a:prstGeom prst="rect">
            <a:avLst/>
          </a:prstGeom>
          <a:noFill/>
          <a:ln w="101600" cmpd="thinThick">
            <a:solidFill>
              <a:schemeClr val="tx2"/>
            </a:solidFill>
            <a:miter lim="800000"/>
            <a:headEnd/>
            <a:tailEnd/>
          </a:ln>
          <a:effectLst/>
        </p:spPr>
        <p:txBody>
          <a:bodyPr wrap="none" anchor="ctr"/>
          <a:lstStyle/>
          <a:p>
            <a:pPr algn="ctr">
              <a:defRPr/>
            </a:pPr>
            <a:endParaRPr lang="en-US">
              <a:latin typeface="Arial" charset="0"/>
            </a:endParaRPr>
          </a:p>
        </p:txBody>
      </p:sp>
    </p:spTree>
    <p:extLst>
      <p:ext uri="{BB962C8B-B14F-4D97-AF65-F5344CB8AC3E}">
        <p14:creationId xmlns:p14="http://schemas.microsoft.com/office/powerpoint/2010/main" val="26010559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a:solidFill>
            <a:srgbClr val="F9C6C1"/>
          </a:solidFill>
          <a:latin typeface="+mj-lt"/>
          <a:ea typeface="+mj-ea"/>
          <a:cs typeface="+mj-cs"/>
        </a:defRPr>
      </a:lvl1pPr>
      <a:lvl2pPr algn="l" rtl="0" eaLnBrk="0" fontAlgn="base" hangingPunct="0">
        <a:spcBef>
          <a:spcPct val="0"/>
        </a:spcBef>
        <a:spcAft>
          <a:spcPct val="0"/>
        </a:spcAft>
        <a:defRPr sz="4400">
          <a:solidFill>
            <a:srgbClr val="F9C6C1"/>
          </a:solidFill>
          <a:latin typeface="Arial" charset="0"/>
        </a:defRPr>
      </a:lvl2pPr>
      <a:lvl3pPr algn="l" rtl="0" eaLnBrk="0" fontAlgn="base" hangingPunct="0">
        <a:spcBef>
          <a:spcPct val="0"/>
        </a:spcBef>
        <a:spcAft>
          <a:spcPct val="0"/>
        </a:spcAft>
        <a:defRPr sz="4400">
          <a:solidFill>
            <a:srgbClr val="F9C6C1"/>
          </a:solidFill>
          <a:latin typeface="Arial" charset="0"/>
        </a:defRPr>
      </a:lvl3pPr>
      <a:lvl4pPr algn="l" rtl="0" eaLnBrk="0" fontAlgn="base" hangingPunct="0">
        <a:spcBef>
          <a:spcPct val="0"/>
        </a:spcBef>
        <a:spcAft>
          <a:spcPct val="0"/>
        </a:spcAft>
        <a:defRPr sz="4400">
          <a:solidFill>
            <a:srgbClr val="F9C6C1"/>
          </a:solidFill>
          <a:latin typeface="Arial" charset="0"/>
        </a:defRPr>
      </a:lvl4pPr>
      <a:lvl5pPr algn="l" rtl="0" eaLnBrk="0" fontAlgn="base" hangingPunct="0">
        <a:spcBef>
          <a:spcPct val="0"/>
        </a:spcBef>
        <a:spcAft>
          <a:spcPct val="0"/>
        </a:spcAft>
        <a:defRPr sz="4400">
          <a:solidFill>
            <a:srgbClr val="F9C6C1"/>
          </a:solidFill>
          <a:latin typeface="Arial" charset="0"/>
        </a:defRPr>
      </a:lvl5pPr>
      <a:lvl6pPr marL="457200" algn="l" rtl="0" fontAlgn="base">
        <a:spcBef>
          <a:spcPct val="0"/>
        </a:spcBef>
        <a:spcAft>
          <a:spcPct val="0"/>
        </a:spcAft>
        <a:defRPr sz="4400">
          <a:solidFill>
            <a:srgbClr val="F9C6C1"/>
          </a:solidFill>
          <a:latin typeface="Arial" charset="0"/>
        </a:defRPr>
      </a:lvl6pPr>
      <a:lvl7pPr marL="914400" algn="l" rtl="0" fontAlgn="base">
        <a:spcBef>
          <a:spcPct val="0"/>
        </a:spcBef>
        <a:spcAft>
          <a:spcPct val="0"/>
        </a:spcAft>
        <a:defRPr sz="4400">
          <a:solidFill>
            <a:srgbClr val="F9C6C1"/>
          </a:solidFill>
          <a:latin typeface="Arial" charset="0"/>
        </a:defRPr>
      </a:lvl7pPr>
      <a:lvl8pPr marL="1371600" algn="l" rtl="0" fontAlgn="base">
        <a:spcBef>
          <a:spcPct val="0"/>
        </a:spcBef>
        <a:spcAft>
          <a:spcPct val="0"/>
        </a:spcAft>
        <a:defRPr sz="4400">
          <a:solidFill>
            <a:srgbClr val="F9C6C1"/>
          </a:solidFill>
          <a:latin typeface="Arial" charset="0"/>
        </a:defRPr>
      </a:lvl8pPr>
      <a:lvl9pPr marL="1828800" algn="l" rtl="0" fontAlgn="base">
        <a:spcBef>
          <a:spcPct val="0"/>
        </a:spcBef>
        <a:spcAft>
          <a:spcPct val="0"/>
        </a:spcAft>
        <a:defRPr sz="4400">
          <a:solidFill>
            <a:srgbClr val="F9C6C1"/>
          </a:solidFill>
          <a:latin typeface="Arial" charset="0"/>
        </a:defRPr>
      </a:lvl9pPr>
    </p:titleStyle>
    <p:bodyStyle>
      <a:lvl1pPr marL="342900" indent="-342900" algn="l" rtl="0" eaLnBrk="0" fontAlgn="base" hangingPunct="0">
        <a:spcBef>
          <a:spcPct val="20000"/>
        </a:spcBef>
        <a:spcAft>
          <a:spcPct val="0"/>
        </a:spcAft>
        <a:buChar char="•"/>
        <a:defRPr sz="3200">
          <a:solidFill>
            <a:srgbClr val="9E1E10"/>
          </a:solidFill>
          <a:latin typeface="+mn-lt"/>
          <a:ea typeface="+mn-ea"/>
          <a:cs typeface="+mn-cs"/>
        </a:defRPr>
      </a:lvl1pPr>
      <a:lvl2pPr marL="742950" indent="-285750" algn="l" rtl="0" eaLnBrk="0" fontAlgn="base" hangingPunct="0">
        <a:spcBef>
          <a:spcPct val="20000"/>
        </a:spcBef>
        <a:spcAft>
          <a:spcPct val="0"/>
        </a:spcAft>
        <a:buChar char="–"/>
        <a:defRPr sz="2800">
          <a:solidFill>
            <a:srgbClr val="9E1E10"/>
          </a:solidFill>
          <a:latin typeface="+mn-lt"/>
        </a:defRPr>
      </a:lvl2pPr>
      <a:lvl3pPr marL="1143000" indent="-228600" algn="l" rtl="0" eaLnBrk="0" fontAlgn="base" hangingPunct="0">
        <a:spcBef>
          <a:spcPct val="20000"/>
        </a:spcBef>
        <a:spcAft>
          <a:spcPct val="0"/>
        </a:spcAft>
        <a:buChar char="•"/>
        <a:defRPr sz="2400">
          <a:solidFill>
            <a:srgbClr val="9E1E10"/>
          </a:solidFill>
          <a:latin typeface="+mn-lt"/>
        </a:defRPr>
      </a:lvl3pPr>
      <a:lvl4pPr marL="1600200" indent="-228600" algn="l" rtl="0" eaLnBrk="0" fontAlgn="base" hangingPunct="0">
        <a:spcBef>
          <a:spcPct val="20000"/>
        </a:spcBef>
        <a:spcAft>
          <a:spcPct val="0"/>
        </a:spcAft>
        <a:buChar char="–"/>
        <a:defRPr sz="2000">
          <a:solidFill>
            <a:srgbClr val="9E1E10"/>
          </a:solidFill>
          <a:latin typeface="+mn-lt"/>
        </a:defRPr>
      </a:lvl4pPr>
      <a:lvl5pPr marL="2057400" indent="-228600" algn="l" rtl="0" eaLnBrk="0" fontAlgn="base" hangingPunct="0">
        <a:spcBef>
          <a:spcPct val="20000"/>
        </a:spcBef>
        <a:spcAft>
          <a:spcPct val="0"/>
        </a:spcAft>
        <a:buChar char="»"/>
        <a:defRPr sz="2000">
          <a:solidFill>
            <a:srgbClr val="9E1E10"/>
          </a:solidFill>
          <a:latin typeface="+mn-lt"/>
        </a:defRPr>
      </a:lvl5pPr>
      <a:lvl6pPr marL="2514600" indent="-228600" algn="l" rtl="0" fontAlgn="base">
        <a:spcBef>
          <a:spcPct val="20000"/>
        </a:spcBef>
        <a:spcAft>
          <a:spcPct val="0"/>
        </a:spcAft>
        <a:buChar char="»"/>
        <a:defRPr sz="2000">
          <a:solidFill>
            <a:srgbClr val="9E1E10"/>
          </a:solidFill>
          <a:latin typeface="+mn-lt"/>
        </a:defRPr>
      </a:lvl6pPr>
      <a:lvl7pPr marL="2971800" indent="-228600" algn="l" rtl="0" fontAlgn="base">
        <a:spcBef>
          <a:spcPct val="20000"/>
        </a:spcBef>
        <a:spcAft>
          <a:spcPct val="0"/>
        </a:spcAft>
        <a:buChar char="»"/>
        <a:defRPr sz="2000">
          <a:solidFill>
            <a:srgbClr val="9E1E10"/>
          </a:solidFill>
          <a:latin typeface="+mn-lt"/>
        </a:defRPr>
      </a:lvl7pPr>
      <a:lvl8pPr marL="3429000" indent="-228600" algn="l" rtl="0" fontAlgn="base">
        <a:spcBef>
          <a:spcPct val="20000"/>
        </a:spcBef>
        <a:spcAft>
          <a:spcPct val="0"/>
        </a:spcAft>
        <a:buChar char="»"/>
        <a:defRPr sz="2000">
          <a:solidFill>
            <a:srgbClr val="9E1E10"/>
          </a:solidFill>
          <a:latin typeface="+mn-lt"/>
        </a:defRPr>
      </a:lvl8pPr>
      <a:lvl9pPr marL="3886200" indent="-228600" algn="l" rtl="0" fontAlgn="base">
        <a:spcBef>
          <a:spcPct val="20000"/>
        </a:spcBef>
        <a:spcAft>
          <a:spcPct val="0"/>
        </a:spcAft>
        <a:buChar char="»"/>
        <a:defRPr sz="2000">
          <a:solidFill>
            <a:srgbClr val="9E1E1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170A4-1CFC-413B-8662-340C5C1BDC85}" type="slidenum">
              <a:rPr lang="en-US" altLang="en-US" smtClean="0"/>
              <a:pPr/>
              <a:t>‹#›</a:t>
            </a:fld>
            <a:endParaRPr lang="en-US" altLang="en-US"/>
          </a:p>
        </p:txBody>
      </p:sp>
    </p:spTree>
    <p:extLst>
      <p:ext uri="{BB962C8B-B14F-4D97-AF65-F5344CB8AC3E}">
        <p14:creationId xmlns:p14="http://schemas.microsoft.com/office/powerpoint/2010/main" val="15123463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srcRect r="9091" b="22078"/>
          <a:stretch/>
        </p:blipFill>
        <p:spPr>
          <a:xfrm>
            <a:off x="0" y="0"/>
            <a:ext cx="12192000" cy="6858000"/>
          </a:xfrm>
          <a:prstGeom prst="rect">
            <a:avLst/>
          </a:prstGeom>
          <a:ln>
            <a:noFill/>
          </a:ln>
          <a:effectLst>
            <a:softEdge rad="112500"/>
          </a:effectLst>
        </p:spPr>
      </p:pic>
      <p:sp>
        <p:nvSpPr>
          <p:cNvPr id="4" name="TextBox 3"/>
          <p:cNvSpPr txBox="1"/>
          <p:nvPr/>
        </p:nvSpPr>
        <p:spPr>
          <a:xfrm>
            <a:off x="3810000" y="2209807"/>
            <a:ext cx="2699778" cy="830997"/>
          </a:xfrm>
          <a:prstGeom prst="rect">
            <a:avLst/>
          </a:prstGeom>
          <a:noFill/>
        </p:spPr>
        <p:txBody>
          <a:bodyPr wrap="none" rtlCol="0">
            <a:spAutoFit/>
          </a:bodyPr>
          <a:lstStyle/>
          <a:p>
            <a:pPr fontAlgn="auto">
              <a:spcBef>
                <a:spcPts val="0"/>
              </a:spcBef>
              <a:spcAft>
                <a:spcPts val="0"/>
              </a:spcAft>
              <a:defRPr/>
            </a:pPr>
            <a:r>
              <a:rPr lang="en-US" sz="4800" kern="0" dirty="0">
                <a:ln>
                  <a:solidFill>
                    <a:srgbClr val="994D00"/>
                  </a:solidFill>
                </a:ln>
                <a:solidFill>
                  <a:srgbClr val="ED7D31">
                    <a:lumMod val="60000"/>
                    <a:lumOff val="40000"/>
                  </a:srgbClr>
                </a:solidFill>
                <a:latin typeface="Bookman Old Style" panose="02050604050505020204" pitchFamily="18" charset="0"/>
              </a:rPr>
              <a:t>If I Were</a:t>
            </a:r>
          </a:p>
        </p:txBody>
      </p:sp>
      <p:sp>
        <p:nvSpPr>
          <p:cNvPr id="5" name="TextBox 4"/>
          <p:cNvSpPr txBox="1"/>
          <p:nvPr/>
        </p:nvSpPr>
        <p:spPr>
          <a:xfrm>
            <a:off x="1173996" y="1993093"/>
            <a:ext cx="9844028" cy="3170099"/>
          </a:xfrm>
          <a:prstGeom prst="rect">
            <a:avLst/>
          </a:prstGeom>
          <a:noFill/>
        </p:spPr>
        <p:txBody>
          <a:bodyPr wrap="none" rtlCol="0">
            <a:spAutoFit/>
          </a:bodyPr>
          <a:lstStyle/>
          <a:p>
            <a:pPr algn="ctr" fontAlgn="auto">
              <a:spcBef>
                <a:spcPts val="0"/>
              </a:spcBef>
              <a:spcAft>
                <a:spcPts val="0"/>
              </a:spcAft>
              <a:defRPr/>
            </a:pPr>
            <a:r>
              <a:rPr lang="en-US" sz="20000"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rPr>
              <a:t>S</a:t>
            </a:r>
            <a:r>
              <a:rPr lang="en-US" sz="16600"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rPr>
              <a:t>atan’s</a:t>
            </a:r>
            <a:endParaRPr lang="en-US" kern="0" dirty="0">
              <a:ln>
                <a:solidFill>
                  <a:sysClr val="windowText" lastClr="000000"/>
                </a:solidFill>
              </a:ln>
              <a:solidFill>
                <a:srgbClr val="996633"/>
              </a:solidFill>
              <a:effectLst>
                <a:glow rad="63500">
                  <a:srgbClr val="FFC000">
                    <a:satMod val="175000"/>
                    <a:alpha val="40000"/>
                  </a:srgbClr>
                </a:glow>
              </a:effectLst>
              <a:latin typeface="Bookman Old Style" panose="02050604050505020204" pitchFamily="18" charset="0"/>
            </a:endParaRPr>
          </a:p>
        </p:txBody>
      </p:sp>
      <p:sp>
        <p:nvSpPr>
          <p:cNvPr id="10" name="TextBox 9"/>
          <p:cNvSpPr txBox="1"/>
          <p:nvPr/>
        </p:nvSpPr>
        <p:spPr>
          <a:xfrm>
            <a:off x="1173996" y="4800600"/>
            <a:ext cx="9844028" cy="1569660"/>
          </a:xfrm>
          <a:prstGeom prst="rect">
            <a:avLst/>
          </a:prstGeom>
          <a:noFill/>
        </p:spPr>
        <p:txBody>
          <a:bodyPr wrap="square" rtlCol="0">
            <a:spAutoFit/>
          </a:bodyPr>
          <a:lstStyle/>
          <a:p>
            <a:pPr algn="ctr" fontAlgn="auto">
              <a:spcBef>
                <a:spcPts val="0"/>
              </a:spcBef>
              <a:spcAft>
                <a:spcPts val="0"/>
              </a:spcAft>
              <a:defRPr/>
            </a:pPr>
            <a:r>
              <a:rPr lang="en-US" sz="9600" kern="0" spc="1590" dirty="0">
                <a:ln>
                  <a:solidFill>
                    <a:sysClr val="windowText" lastClr="000000"/>
                  </a:solidFill>
                </a:ln>
                <a:solidFill>
                  <a:srgbClr val="ED7D31">
                    <a:lumMod val="60000"/>
                    <a:lumOff val="40000"/>
                  </a:srgbClr>
                </a:solidFill>
                <a:effectLst>
                  <a:glow rad="63500">
                    <a:srgbClr val="FFC000">
                      <a:satMod val="175000"/>
                      <a:alpha val="40000"/>
                    </a:srgbClr>
                  </a:glow>
                </a:effectLst>
                <a:latin typeface="Bookman Old Style" panose="02050604050505020204" pitchFamily="18" charset="0"/>
              </a:rPr>
              <a:t>MINISTER</a:t>
            </a:r>
            <a:endParaRPr lang="en-US" sz="1050" kern="0" spc="1590" dirty="0">
              <a:ln>
                <a:solidFill>
                  <a:sysClr val="windowText" lastClr="000000"/>
                </a:solidFill>
              </a:ln>
              <a:solidFill>
                <a:srgbClr val="ED7D31">
                  <a:lumMod val="60000"/>
                  <a:lumOff val="40000"/>
                </a:srgbClr>
              </a:solidFill>
              <a:effectLst>
                <a:glow rad="63500">
                  <a:srgbClr val="FFC000">
                    <a:satMod val="175000"/>
                    <a:alpha val="40000"/>
                  </a:srgbClr>
                </a:glow>
              </a:effectLst>
              <a:latin typeface="Bookman Old Style" panose="02050604050505020204" pitchFamily="18" charset="0"/>
            </a:endParaRPr>
          </a:p>
        </p:txBody>
      </p:sp>
      <p:sp>
        <p:nvSpPr>
          <p:cNvPr id="12" name="TextBox 11"/>
          <p:cNvSpPr txBox="1"/>
          <p:nvPr/>
        </p:nvSpPr>
        <p:spPr>
          <a:xfrm>
            <a:off x="1524027" y="6248400"/>
            <a:ext cx="9143979" cy="400110"/>
          </a:xfrm>
          <a:prstGeom prst="rect">
            <a:avLst/>
          </a:prstGeom>
          <a:noFill/>
        </p:spPr>
        <p:txBody>
          <a:bodyPr wrap="square" rtlCol="0">
            <a:spAutoFit/>
          </a:bodyPr>
          <a:lstStyle/>
          <a:p>
            <a:pPr algn="ctr" fontAlgn="auto">
              <a:spcBef>
                <a:spcPts val="0"/>
              </a:spcBef>
              <a:spcAft>
                <a:spcPts val="0"/>
              </a:spcAft>
              <a:defRPr/>
            </a:pPr>
            <a:r>
              <a:rPr lang="en-US" sz="2000" kern="0" dirty="0">
                <a:solidFill>
                  <a:srgbClr val="FFC000">
                    <a:lumMod val="20000"/>
                    <a:lumOff val="80000"/>
                  </a:srgbClr>
                </a:solidFill>
                <a:latin typeface="Book Antiqua" panose="02040602050305030304" pitchFamily="18" charset="0"/>
              </a:rPr>
              <a:t>(continued)</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6248400" y="7"/>
            <a:ext cx="2572946" cy="2492463"/>
          </a:xfrm>
          <a:prstGeom prst="ellipse">
            <a:avLst/>
          </a:prstGeom>
          <a:ln>
            <a:noFill/>
          </a:ln>
          <a:effectLst>
            <a:softEdge rad="112500"/>
          </a:effectLst>
        </p:spPr>
      </p:pic>
      <p:pic>
        <p:nvPicPr>
          <p:cNvPr id="8" name="Picture 7"/>
          <p:cNvPicPr>
            <a:picLocks noChangeAspect="1"/>
          </p:cNvPicPr>
          <p:nvPr/>
        </p:nvPicPr>
        <p:blipFill rotWithShape="1">
          <a:blip r:embed="rId6"/>
          <a:srcRect l="30923" t="6617" r="15054" b="38311"/>
          <a:stretch/>
        </p:blipFill>
        <p:spPr>
          <a:xfrm>
            <a:off x="6687746" y="770415"/>
            <a:ext cx="1658255" cy="1733630"/>
          </a:xfrm>
          <a:prstGeom prst="ellipse">
            <a:avLst/>
          </a:prstGeom>
          <a:ln>
            <a:noFill/>
          </a:ln>
          <a:effectLst>
            <a:softEdge rad="112500"/>
          </a:effectLst>
        </p:spPr>
      </p:pic>
    </p:spTree>
    <p:extLst>
      <p:ext uri="{BB962C8B-B14F-4D97-AF65-F5344CB8AC3E}">
        <p14:creationId xmlns:p14="http://schemas.microsoft.com/office/powerpoint/2010/main" val="2033837487"/>
      </p:ext>
    </p:extLst>
  </p:cSld>
  <p:clrMapOvr>
    <a:masterClrMapping/>
  </p:clrMapOvr>
  <mc:AlternateContent xmlns:mc="http://schemas.openxmlformats.org/markup-compatibility/2006">
    <mc:Choice xmlns:p14="http://schemas.microsoft.com/office/powerpoint/2010/main" Requires="p14">
      <p:transition spd="slow" p14:dur="1750">
        <p14:prism di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“We don’t do anything to deal with sin.”</a:t>
            </a:r>
          </a:p>
        </p:txBody>
      </p:sp>
      <p:sp>
        <p:nvSpPr>
          <p:cNvPr id="3" name="Content Placeholder 2"/>
          <p:cNvSpPr>
            <a:spLocks noGrp="1"/>
          </p:cNvSpPr>
          <p:nvPr>
            <p:ph idx="1"/>
          </p:nvPr>
        </p:nvSpPr>
        <p:spPr>
          <a:xfrm>
            <a:off x="533400" y="1828800"/>
            <a:ext cx="10363200" cy="4267200"/>
          </a:xfrm>
        </p:spPr>
        <p:txBody>
          <a:bodyPr/>
          <a:lstStyle/>
          <a:p>
            <a:pPr marL="0" indent="0">
              <a:buNone/>
            </a:pPr>
            <a:r>
              <a:rPr lang="en-US" sz="4000" dirty="0">
                <a:latin typeface="Segoe UI Black" panose="020B0A02040204020203" pitchFamily="34" charset="0"/>
                <a:ea typeface="Segoe UI Black" panose="020B0A02040204020203" pitchFamily="34" charset="0"/>
                <a:cs typeface="Segoe UI Black" panose="020B0A02040204020203" pitchFamily="34" charset="0"/>
              </a:rPr>
              <a:t>The message of a TRUE </a:t>
            </a:r>
            <a:r>
              <a:rPr lang="en-US" sz="4000" spc="-50" dirty="0">
                <a:latin typeface="Segoe UI Black" panose="020B0A02040204020203" pitchFamily="34" charset="0"/>
                <a:ea typeface="Segoe UI Black" panose="020B0A02040204020203" pitchFamily="34" charset="0"/>
                <a:cs typeface="Segoe UI Black" panose="020B0A02040204020203" pitchFamily="34" charset="0"/>
              </a:rPr>
              <a:t>“grace preacher”</a:t>
            </a:r>
            <a:r>
              <a:rPr lang="en-US" sz="4000" dirty="0">
                <a:latin typeface="Segoe UI Black" panose="020B0A02040204020203" pitchFamily="34" charset="0"/>
                <a:ea typeface="Segoe UI Black" panose="020B0A02040204020203" pitchFamily="34" charset="0"/>
                <a:cs typeface="Segoe UI Black" panose="020B0A02040204020203" pitchFamily="34" charset="0"/>
              </a:rPr>
              <a:t> Titus 2:11-15</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Who is to live soberly, righteously, &amp; godly?</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Are preachers of grace commanded to preach this?</a:t>
            </a:r>
          </a:p>
        </p:txBody>
      </p:sp>
      <p:pic>
        <p:nvPicPr>
          <p:cNvPr id="4" name="Graphic 3" descr="Line Arrow: Clockwise curv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160831">
            <a:off x="9803229" y="2817181"/>
            <a:ext cx="785191" cy="1317684"/>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6781800" y="2476023"/>
            <a:ext cx="3733800" cy="267177"/>
          </a:xfrm>
          <a:prstGeom prst="rect">
            <a:avLst/>
          </a:prstGeom>
          <a:ln>
            <a:noFill/>
          </a:ln>
          <a:effectLst>
            <a:glow rad="63500">
              <a:schemeClr val="accent2">
                <a:satMod val="175000"/>
                <a:alpha val="40000"/>
              </a:schemeClr>
            </a:glow>
            <a:outerShdw blurRad="190500" algn="tl" rotWithShape="0">
              <a:srgbClr val="000000">
                <a:alpha val="70000"/>
              </a:srgbClr>
            </a:outerShdw>
          </a:effectLst>
        </p:spPr>
      </p:pic>
      <mc:AlternateContent xmlns:mc="http://schemas.openxmlformats.org/markup-compatibility/2006" xmlns:pslz="http://schemas.microsoft.com/office/powerpoint/2016/slidezoom">
        <mc:Choice Requires="pslz">
          <p:graphicFrame>
            <p:nvGraphicFramePr>
              <p:cNvPr id="13" name="Slide Zoom 12"/>
              <p:cNvGraphicFramePr>
                <a:graphicFrameLocks noChangeAspect="1"/>
              </p:cNvGraphicFramePr>
              <p:nvPr>
                <p:extLst>
                  <p:ext uri="{D42A27DB-BD31-4B8C-83A1-F6EECF244321}">
                    <p14:modId xmlns:p14="http://schemas.microsoft.com/office/powerpoint/2010/main" val="3722482157"/>
                  </p:ext>
                </p:extLst>
              </p:nvPr>
            </p:nvGraphicFramePr>
            <p:xfrm>
              <a:off x="914400" y="5025777"/>
              <a:ext cx="2902058" cy="1632407"/>
            </p:xfrm>
            <a:graphic>
              <a:graphicData uri="http://schemas.microsoft.com/office/powerpoint/2016/slidezoom">
                <pslz:sldZm>
                  <pslz:sldZmObj sldId="329" cId="1134254929">
                    <pslz:zmPr id="{B1310AA0-18E2-47A9-8B61-8CA2EFF0044B}" returnToParent="0" transitionDur="1000">
                      <p166:blipFill xmlns:p166="http://schemas.microsoft.com/office/powerpoint/2016/6/main">
                        <a:blip r:embed="rId5"/>
                        <a:stretch>
                          <a:fillRect/>
                        </a:stretch>
                      </p166:blipFill>
                      <p166:spPr xmlns:p166="http://schemas.microsoft.com/office/powerpoint/2016/6/main">
                        <a:xfrm>
                          <a:off x="0" y="0"/>
                          <a:ext cx="2902058"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3" name="Slide Zoom 12"/>
              <p:cNvPicPr>
                <a:picLocks noGrp="1" noRot="1" noChangeAspect="1" noMove="1" noResize="1" noEditPoints="1" noAdjustHandles="1" noChangeArrowheads="1" noChangeShapeType="1"/>
              </p:cNvPicPr>
              <p:nvPr/>
            </p:nvPicPr>
            <p:blipFill>
              <a:blip r:embed="rId6"/>
              <a:stretch>
                <a:fillRect/>
              </a:stretch>
            </p:blipFill>
            <p:spPr>
              <a:xfrm>
                <a:off x="914400" y="5025777"/>
                <a:ext cx="2902058"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15" name="Slide Zoom 14"/>
              <p:cNvGraphicFramePr>
                <a:graphicFrameLocks noChangeAspect="1"/>
              </p:cNvGraphicFramePr>
              <p:nvPr>
                <p:extLst>
                  <p:ext uri="{D42A27DB-BD31-4B8C-83A1-F6EECF244321}">
                    <p14:modId xmlns:p14="http://schemas.microsoft.com/office/powerpoint/2010/main" val="2439233127"/>
                  </p:ext>
                </p:extLst>
              </p:nvPr>
            </p:nvGraphicFramePr>
            <p:xfrm>
              <a:off x="4567769" y="5025778"/>
              <a:ext cx="2929330" cy="1632407"/>
            </p:xfrm>
            <a:graphic>
              <a:graphicData uri="http://schemas.microsoft.com/office/powerpoint/2016/slidezoom">
                <pslz:sldZm>
                  <pslz:sldZmObj sldId="331" cId="3188423539">
                    <pslz:zmPr id="{0D2F64B2-722A-4DE1-A022-DF4F8C4D5FE4}" returnToParent="0" transitionDur="1000">
                      <p166:blipFill xmlns:p166="http://schemas.microsoft.com/office/powerpoint/2016/6/main">
                        <a:blip r:embed="rId7"/>
                        <a:stretch>
                          <a:fillRect/>
                        </a:stretch>
                      </p166:blipFill>
                      <p166:spPr xmlns:p166="http://schemas.microsoft.com/office/powerpoint/2016/6/main">
                        <a:xfrm>
                          <a:off x="0" y="0"/>
                          <a:ext cx="2929330"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15" name="Slide Zoom 14"/>
              <p:cNvPicPr>
                <a:picLocks noGrp="1" noRot="1" noChangeAspect="1" noMove="1" noResize="1" noEditPoints="1" noAdjustHandles="1" noChangeArrowheads="1" noChangeShapeType="1"/>
              </p:cNvPicPr>
              <p:nvPr/>
            </p:nvPicPr>
            <p:blipFill>
              <a:blip r:embed="rId8"/>
              <a:stretch>
                <a:fillRect/>
              </a:stretch>
            </p:blipFill>
            <p:spPr>
              <a:xfrm>
                <a:off x="4567769" y="5025778"/>
                <a:ext cx="2929330" cy="163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mc:AlternateContent xmlns:mc="http://schemas.openxmlformats.org/markup-compatibility/2006" xmlns:pslz="http://schemas.microsoft.com/office/powerpoint/2016/slidezoom">
        <mc:Choice Requires="pslz">
          <p:graphicFrame>
            <p:nvGraphicFramePr>
              <p:cNvPr id="23" name="Slide Zoom 22"/>
              <p:cNvGraphicFramePr>
                <a:graphicFrameLocks noChangeAspect="1"/>
              </p:cNvGraphicFramePr>
              <p:nvPr>
                <p:extLst>
                  <p:ext uri="{D42A27DB-BD31-4B8C-83A1-F6EECF244321}">
                    <p14:modId xmlns:p14="http://schemas.microsoft.com/office/powerpoint/2010/main" val="1560310791"/>
                  </p:ext>
                </p:extLst>
              </p:nvPr>
            </p:nvGraphicFramePr>
            <p:xfrm>
              <a:off x="8343902" y="5029200"/>
              <a:ext cx="2933698" cy="1650205"/>
            </p:xfrm>
            <a:graphic>
              <a:graphicData uri="http://schemas.microsoft.com/office/powerpoint/2016/slidezoom">
                <pslz:sldZm>
                  <pslz:sldZmObj sldId="335" cId="86738550">
                    <pslz:zmPr id="{C662B565-0206-4813-BE6D-A795071DFD8B}" returnToParent="0" transitionDur="1000">
                      <p166:blipFill xmlns:p166="http://schemas.microsoft.com/office/powerpoint/2016/6/main">
                        <a:blip r:embed="rId9"/>
                        <a:stretch>
                          <a:fillRect/>
                        </a:stretch>
                      </p166:blipFill>
                      <p166:spPr xmlns:p166="http://schemas.microsoft.com/office/powerpoint/2016/6/main">
                        <a:xfrm>
                          <a:off x="0" y="0"/>
                          <a:ext cx="2933698" cy="165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166:spPr>
                    </pslz:zmPr>
                  </pslz:sldZmObj>
                </pslz:sldZm>
              </a:graphicData>
            </a:graphic>
          </p:graphicFrame>
        </mc:Choice>
        <mc:Fallback xmlns="">
          <p:pic>
            <p:nvPicPr>
              <p:cNvPr id="23" name="Slide Zoom 22"/>
              <p:cNvPicPr>
                <a:picLocks noGrp="1" noRot="1" noChangeAspect="1" noMove="1" noResize="1" noEditPoints="1" noAdjustHandles="1" noChangeArrowheads="1" noChangeShapeType="1"/>
              </p:cNvPicPr>
              <p:nvPr/>
            </p:nvPicPr>
            <p:blipFill>
              <a:blip r:embed="rId10"/>
              <a:stretch>
                <a:fillRect/>
              </a:stretch>
            </p:blipFill>
            <p:spPr>
              <a:xfrm>
                <a:off x="8343902" y="5029200"/>
                <a:ext cx="2933698" cy="1650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Fallback>
      </mc:AlternateContent>
    </p:spTree>
    <p:extLst>
      <p:ext uri="{BB962C8B-B14F-4D97-AF65-F5344CB8AC3E}">
        <p14:creationId xmlns:p14="http://schemas.microsoft.com/office/powerpoint/2010/main" val="309772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500"/>
                                        <p:tgtEl>
                                          <p:spTgt spid="11"/>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500"/>
                                        <p:tgtEl>
                                          <p:spTgt spid="4"/>
                                        </p:tgtEl>
                                      </p:cBhvr>
                                    </p:animEffect>
                                  </p:childTnLst>
                                </p:cTn>
                              </p:par>
                            </p:childTnLst>
                          </p:cTn>
                        </p:par>
                        <p:par>
                          <p:cTn id="16" fill="hold">
                            <p:stCondLst>
                              <p:cond delay="3500"/>
                            </p:stCondLst>
                            <p:childTnLst>
                              <p:par>
                                <p:cTn id="17" presetID="26" presetClass="emph" presetSubtype="0" fill="hold" nodeType="afterEffect">
                                  <p:stCondLst>
                                    <p:cond delay="0"/>
                                  </p:stCondLst>
                                  <p:childTnLst>
                                    <p:animEffect transition="out" filter="fade">
                                      <p:cBhvr>
                                        <p:cTn id="18" dur="500" tmFilter="0, 0; .2, .5; .8, .5; 1, 0"/>
                                        <p:tgtEl>
                                          <p:spTgt spid="3">
                                            <p:txEl>
                                              <p:pRg st="2" end="2"/>
                                            </p:txEl>
                                          </p:spTgt>
                                        </p:tgtEl>
                                      </p:cBhvr>
                                    </p:animEffect>
                                    <p:animScale>
                                      <p:cBhvr>
                                        <p:cTn id="19" dur="250" autoRev="1" fill="hold"/>
                                        <p:tgtEl>
                                          <p:spTgt spid="3">
                                            <p:txEl>
                                              <p:pRg st="2" end="2"/>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232" y="1384672"/>
            <a:ext cx="3642968" cy="5486397"/>
          </a:xfrm>
          <a:prstGeom prst="ellipse">
            <a:avLst/>
          </a:prstGeom>
          <a:ln>
            <a:noFill/>
          </a:ln>
          <a:effectLst>
            <a:softEdge rad="112500"/>
          </a:effectLst>
        </p:spPr>
      </p:pic>
      <p:sp>
        <p:nvSpPr>
          <p:cNvPr id="2" name="Rectangle 1"/>
          <p:cNvSpPr/>
          <p:nvPr/>
        </p:nvSpPr>
        <p:spPr>
          <a:xfrm>
            <a:off x="914400" y="1676406"/>
            <a:ext cx="8153399" cy="2717075"/>
          </a:xfrm>
          <a:custGeom>
            <a:avLst/>
            <a:gdLst>
              <a:gd name="connsiteX0" fmla="*/ 0 w 5029198"/>
              <a:gd name="connsiteY0" fmla="*/ 0 h 2717075"/>
              <a:gd name="connsiteX1" fmla="*/ 5029198 w 5029198"/>
              <a:gd name="connsiteY1" fmla="*/ 0 h 2717075"/>
              <a:gd name="connsiteX2" fmla="*/ 5029198 w 5029198"/>
              <a:gd name="connsiteY2" fmla="*/ 2717075 h 2717075"/>
              <a:gd name="connsiteX3" fmla="*/ 0 w 5029198"/>
              <a:gd name="connsiteY3" fmla="*/ 2717075 h 2717075"/>
              <a:gd name="connsiteX4" fmla="*/ 0 w 5029198"/>
              <a:gd name="connsiteY4" fmla="*/ 0 h 2717075"/>
              <a:gd name="connsiteX0" fmla="*/ 0 w 5029198"/>
              <a:gd name="connsiteY0" fmla="*/ 0 h 2717075"/>
              <a:gd name="connsiteX1" fmla="*/ 5029198 w 5029198"/>
              <a:gd name="connsiteY1" fmla="*/ 0 h 2717075"/>
              <a:gd name="connsiteX2" fmla="*/ 5024844 w 5029198"/>
              <a:gd name="connsiteY2" fmla="*/ 1053738 h 2717075"/>
              <a:gd name="connsiteX3" fmla="*/ 5029198 w 5029198"/>
              <a:gd name="connsiteY3" fmla="*/ 2717075 h 2717075"/>
              <a:gd name="connsiteX4" fmla="*/ 0 w 5029198"/>
              <a:gd name="connsiteY4" fmla="*/ 2717075 h 2717075"/>
              <a:gd name="connsiteX5" fmla="*/ 0 w 5029198"/>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5"/>
              <a:gd name="connsiteY0" fmla="*/ 0 h 2717075"/>
              <a:gd name="connsiteX1" fmla="*/ 5029198 w 6082935"/>
              <a:gd name="connsiteY1" fmla="*/ 0 h 2717075"/>
              <a:gd name="connsiteX2" fmla="*/ 6082935 w 6082935"/>
              <a:gd name="connsiteY2" fmla="*/ 1092927 h 2717075"/>
              <a:gd name="connsiteX3" fmla="*/ 5029198 w 6082935"/>
              <a:gd name="connsiteY3" fmla="*/ 2717075 h 2717075"/>
              <a:gd name="connsiteX4" fmla="*/ 0 w 6082935"/>
              <a:gd name="connsiteY4" fmla="*/ 2717075 h 2717075"/>
              <a:gd name="connsiteX5" fmla="*/ 0 w 6082935"/>
              <a:gd name="connsiteY5" fmla="*/ 0 h 2717075"/>
              <a:gd name="connsiteX0" fmla="*/ 0 w 5952306"/>
              <a:gd name="connsiteY0" fmla="*/ 0 h 2717075"/>
              <a:gd name="connsiteX1" fmla="*/ 5029198 w 5952306"/>
              <a:gd name="connsiteY1" fmla="*/ 0 h 2717075"/>
              <a:gd name="connsiteX2" fmla="*/ 5952306 w 5952306"/>
              <a:gd name="connsiteY2" fmla="*/ 1145178 h 2717075"/>
              <a:gd name="connsiteX3" fmla="*/ 5029198 w 5952306"/>
              <a:gd name="connsiteY3" fmla="*/ 2717075 h 2717075"/>
              <a:gd name="connsiteX4" fmla="*/ 0 w 5952306"/>
              <a:gd name="connsiteY4" fmla="*/ 2717075 h 2717075"/>
              <a:gd name="connsiteX5" fmla="*/ 0 w 5952306"/>
              <a:gd name="connsiteY5" fmla="*/ 0 h 271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06" h="2717075">
                <a:moveTo>
                  <a:pt x="0" y="0"/>
                </a:moveTo>
                <a:lnTo>
                  <a:pt x="5029198" y="0"/>
                </a:lnTo>
                <a:cubicBezTo>
                  <a:pt x="5027747" y="351246"/>
                  <a:pt x="4725849" y="1055189"/>
                  <a:pt x="5952306" y="1145178"/>
                </a:cubicBezTo>
                <a:cubicBezTo>
                  <a:pt x="4712785" y="1595121"/>
                  <a:pt x="5027747" y="2162629"/>
                  <a:pt x="5029198" y="2717075"/>
                </a:cubicBezTo>
                <a:lnTo>
                  <a:pt x="0" y="2717075"/>
                </a:lnTo>
                <a:lnTo>
                  <a:pt x="0" y="0"/>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endParaRPr lang="en-US" kern="0">
              <a:solidFill>
                <a:sysClr val="windowText" lastClr="000000"/>
              </a:solidFill>
            </a:endParaRPr>
          </a:p>
        </p:txBody>
      </p:sp>
      <p:sp>
        <p:nvSpPr>
          <p:cNvPr id="14338" name="Rectangle 2"/>
          <p:cNvSpPr>
            <a:spLocks noGrp="1" noChangeArrowheads="1"/>
          </p:cNvSpPr>
          <p:nvPr>
            <p:ph type="title"/>
          </p:nvPr>
        </p:nvSpPr>
        <p:spPr/>
        <p:txBody>
          <a:bodyPr/>
          <a:lstStyle/>
          <a:p>
            <a:pPr eaLnBrk="1" hangingPunct="1"/>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If I were </a:t>
            </a:r>
            <a:r>
              <a:rPr lang="en-US" altLang="en-US" sz="5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Satan’s</a:t>
            </a:r>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Minister…</a:t>
            </a:r>
          </a:p>
        </p:txBody>
      </p:sp>
      <p:sp>
        <p:nvSpPr>
          <p:cNvPr id="62467" name="Rectangle 3"/>
          <p:cNvSpPr>
            <a:spLocks noGrp="1" noChangeArrowheads="1"/>
          </p:cNvSpPr>
          <p:nvPr>
            <p:ph type="body" idx="1"/>
          </p:nvPr>
        </p:nvSpPr>
        <p:spPr>
          <a:xfrm>
            <a:off x="990600" y="1752600"/>
            <a:ext cx="6629400" cy="48006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ormAutofit/>
          </a:bodyPr>
          <a:lstStyle/>
          <a:p>
            <a:pPr eaLnBrk="1" hangingPunct="1">
              <a:buFont typeface="Wingdings" panose="05000000000000000000" pitchFamily="2" charset="2"/>
              <a:buChar char="§"/>
            </a:pPr>
            <a:r>
              <a:rPr lang="en-US" altLang="en-US" sz="3600" dirty="0">
                <a:latin typeface="Segoe UI Semibold" panose="020B0702040204020203" pitchFamily="34" charset="0"/>
                <a:cs typeface="Segoe UI Semibold" panose="020B0702040204020203" pitchFamily="34" charset="0"/>
              </a:rPr>
              <a:t>“Repentance and faith are inseparable acts.”</a:t>
            </a:r>
          </a:p>
        </p:txBody>
      </p:sp>
    </p:spTree>
    <p:extLst>
      <p:ext uri="{BB962C8B-B14F-4D97-AF65-F5344CB8AC3E}">
        <p14:creationId xmlns:p14="http://schemas.microsoft.com/office/powerpoint/2010/main" val="403167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Repentance </a:t>
            </a:r>
            <a:r>
              <a:rPr lang="en-US" sz="5400" b="1" dirty="0">
                <a:effectLst>
                  <a:outerShdw blurRad="38100" dist="38100" dir="2700000" algn="tl">
                    <a:srgbClr val="000000">
                      <a:alpha val="43137"/>
                    </a:srgbClr>
                  </a:outerShdw>
                </a:effectLst>
                <a:latin typeface="Cambria" panose="02040503050406030204" pitchFamily="18" charset="0"/>
              </a:rPr>
              <a:t>Distinguished</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From Faith</a:t>
            </a:r>
          </a:p>
        </p:txBody>
      </p:sp>
      <p:sp>
        <p:nvSpPr>
          <p:cNvPr id="3" name="Content Placeholder 2"/>
          <p:cNvSpPr>
            <a:spLocks noGrp="1"/>
          </p:cNvSpPr>
          <p:nvPr>
            <p:ph idx="1"/>
          </p:nvPr>
        </p:nvSpPr>
        <p:spPr>
          <a:xfrm>
            <a:off x="1752600" y="2057400"/>
            <a:ext cx="8534400" cy="4648200"/>
          </a:xfrm>
        </p:spPr>
        <p:txBody>
          <a:bodyPr>
            <a:normAutofit lnSpcReduction="10000"/>
          </a:bodyPr>
          <a:lstStyle/>
          <a:p>
            <a:pPr marL="0" indent="0">
              <a:buNone/>
            </a:pPr>
            <a:r>
              <a:rPr lang="en-US" dirty="0">
                <a:latin typeface="Calibri" panose="020F0502020204030204" pitchFamily="34" charset="0"/>
              </a:rPr>
              <a:t>36  "Therefore let all the house of Israel know assuredly that God has made this Jesus, whom you crucified, both Lord and Christ."</a:t>
            </a:r>
          </a:p>
          <a:p>
            <a:pPr marL="0" indent="0">
              <a:buNone/>
            </a:pPr>
            <a:r>
              <a:rPr lang="en-US" dirty="0">
                <a:latin typeface="Calibri" panose="020F0502020204030204" pitchFamily="34" charset="0"/>
              </a:rPr>
              <a:t>37  Now when they heard this, they were cut to the heart, and said to Peter and the rest of the apostles, "Men and brethren, what shall we do?"</a:t>
            </a:r>
          </a:p>
          <a:p>
            <a:pPr marL="0" indent="0">
              <a:buNone/>
            </a:pPr>
            <a:r>
              <a:rPr lang="en-US" dirty="0">
                <a:latin typeface="Calibri" panose="020F0502020204030204" pitchFamily="34" charset="0"/>
              </a:rPr>
              <a:t>38  Then Peter said to them, "Repent, and let every one of you be baptized in the name of Jesus Christ for the remission of sins; …</a:t>
            </a:r>
          </a:p>
        </p:txBody>
      </p:sp>
      <p:sp>
        <p:nvSpPr>
          <p:cNvPr id="4" name="TextBox 3"/>
          <p:cNvSpPr txBox="1"/>
          <p:nvPr/>
        </p:nvSpPr>
        <p:spPr>
          <a:xfrm>
            <a:off x="762000" y="1595642"/>
            <a:ext cx="1428596" cy="523220"/>
          </a:xfrm>
          <a:prstGeom prst="rect">
            <a:avLst/>
          </a:prstGeom>
          <a:noFill/>
        </p:spPr>
        <p:txBody>
          <a:bodyPr wrap="none" rtlCol="0">
            <a:spAutoFit/>
          </a:bodyPr>
          <a:lstStyle/>
          <a:p>
            <a:r>
              <a:rPr lang="en-US" sz="2800" dirty="0">
                <a:solidFill>
                  <a:schemeClr val="accent2">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ACTS 2</a:t>
            </a:r>
          </a:p>
        </p:txBody>
      </p:sp>
      <p:cxnSp>
        <p:nvCxnSpPr>
          <p:cNvPr id="6" name="Straight Connector 5"/>
          <p:cNvCxnSpPr>
            <a:cxnSpLocks/>
          </p:cNvCxnSpPr>
          <p:nvPr/>
        </p:nvCxnSpPr>
        <p:spPr>
          <a:xfrm>
            <a:off x="5334000" y="2514600"/>
            <a:ext cx="40386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a:cxnSpLocks/>
          </p:cNvCxnSpPr>
          <p:nvPr/>
        </p:nvCxnSpPr>
        <p:spPr>
          <a:xfrm>
            <a:off x="4114800" y="3370161"/>
            <a:ext cx="3545489" cy="0"/>
          </a:xfrm>
          <a:prstGeom prst="line">
            <a:avLst/>
          </a:prstGeom>
        </p:spPr>
        <p:style>
          <a:lnRef idx="3">
            <a:schemeClr val="accent5"/>
          </a:lnRef>
          <a:fillRef idx="0">
            <a:schemeClr val="accent5"/>
          </a:fillRef>
          <a:effectRef idx="2">
            <a:schemeClr val="accent5"/>
          </a:effectRef>
          <a:fontRef idx="minor">
            <a:schemeClr val="tx1"/>
          </a:fontRef>
        </p:style>
      </p:cxnSp>
      <p:sp>
        <p:nvSpPr>
          <p:cNvPr id="18" name="Rectangle: Rounded Corners 17"/>
          <p:cNvSpPr/>
          <p:nvPr/>
        </p:nvSpPr>
        <p:spPr>
          <a:xfrm>
            <a:off x="2362200" y="3540891"/>
            <a:ext cx="4495800" cy="415834"/>
          </a:xfrm>
          <a:prstGeom prst="roundRect">
            <a:avLst/>
          </a:prstGeom>
          <a:noFill/>
          <a:ln w="9525" cap="flat" cmpd="sng" algn="ctr">
            <a:solidFill>
              <a:schemeClr val="accent6"/>
            </a:solidFill>
            <a:prstDash val="solid"/>
            <a:round/>
            <a:headEnd type="none" w="med" len="med"/>
            <a:tailEnd type="none"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19" name="Straight Connector 18"/>
          <p:cNvCxnSpPr>
            <a:cxnSpLocks/>
          </p:cNvCxnSpPr>
          <p:nvPr/>
        </p:nvCxnSpPr>
        <p:spPr>
          <a:xfrm>
            <a:off x="7028678" y="3908435"/>
            <a:ext cx="2724922" cy="19131"/>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a:off x="1881852" y="4343400"/>
            <a:ext cx="1516645"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25" name="Group 24"/>
          <p:cNvGrpSpPr/>
          <p:nvPr/>
        </p:nvGrpSpPr>
        <p:grpSpPr>
          <a:xfrm>
            <a:off x="8917743" y="1371600"/>
            <a:ext cx="2740857" cy="782466"/>
            <a:chOff x="7393736" y="1635740"/>
            <a:chExt cx="1597863" cy="604918"/>
          </a:xfrm>
        </p:grpSpPr>
        <p:sp>
          <p:nvSpPr>
            <p:cNvPr id="23" name="TextBox 22"/>
            <p:cNvSpPr txBox="1"/>
            <p:nvPr/>
          </p:nvSpPr>
          <p:spPr>
            <a:xfrm>
              <a:off x="7467600" y="1667174"/>
              <a:ext cx="1523999" cy="523220"/>
            </a:xfrm>
            <a:prstGeom prst="rect">
              <a:avLst/>
            </a:prstGeom>
            <a:noFill/>
          </p:spPr>
          <p:txBody>
            <a:bodyPr wrap="square" rtlCol="0">
              <a:spAutoFit/>
            </a:bodyPr>
            <a:lstStyle/>
            <a:p>
              <a:pPr algn="ctr"/>
              <a:r>
                <a:rPr lang="en-US" sz="2800" b="1" dirty="0">
                  <a:solidFill>
                    <a:schemeClr val="accent2">
                      <a:lumMod val="75000"/>
                    </a:schemeClr>
                  </a:solidFill>
                  <a:latin typeface="Segoe UI Semibold" panose="020B0702040204020203" pitchFamily="34" charset="0"/>
                  <a:cs typeface="Segoe UI Semibold" panose="020B0702040204020203" pitchFamily="34" charset="0"/>
                </a:rPr>
                <a:t>Know what?</a:t>
              </a:r>
            </a:p>
          </p:txBody>
        </p:sp>
        <p:sp>
          <p:nvSpPr>
            <p:cNvPr id="24" name="Rectangle: Rounded Corners 23"/>
            <p:cNvSpPr/>
            <p:nvPr/>
          </p:nvSpPr>
          <p:spPr>
            <a:xfrm>
              <a:off x="7393736" y="1635740"/>
              <a:ext cx="1597863" cy="604918"/>
            </a:xfrm>
            <a:custGeom>
              <a:avLst/>
              <a:gdLst>
                <a:gd name="connsiteX0" fmla="*/ 0 w 1524000"/>
                <a:gd name="connsiteY0" fmla="*/ 70278 h 421660"/>
                <a:gd name="connsiteX1" fmla="*/ 70278 w 1524000"/>
                <a:gd name="connsiteY1" fmla="*/ 0 h 421660"/>
                <a:gd name="connsiteX2" fmla="*/ 1453722 w 1524000"/>
                <a:gd name="connsiteY2" fmla="*/ 0 h 421660"/>
                <a:gd name="connsiteX3" fmla="*/ 1524000 w 1524000"/>
                <a:gd name="connsiteY3" fmla="*/ 70278 h 421660"/>
                <a:gd name="connsiteX4" fmla="*/ 1524000 w 1524000"/>
                <a:gd name="connsiteY4" fmla="*/ 351382 h 421660"/>
                <a:gd name="connsiteX5" fmla="*/ 1453722 w 1524000"/>
                <a:gd name="connsiteY5" fmla="*/ 421660 h 421660"/>
                <a:gd name="connsiteX6" fmla="*/ 70278 w 1524000"/>
                <a:gd name="connsiteY6" fmla="*/ 421660 h 421660"/>
                <a:gd name="connsiteX7" fmla="*/ 0 w 1524000"/>
                <a:gd name="connsiteY7" fmla="*/ 351382 h 421660"/>
                <a:gd name="connsiteX8" fmla="*/ 0 w 1524000"/>
                <a:gd name="connsiteY8" fmla="*/ 70278 h 421660"/>
                <a:gd name="connsiteX0" fmla="*/ 73863 w 1597863"/>
                <a:gd name="connsiteY0" fmla="*/ 70278 h 599460"/>
                <a:gd name="connsiteX1" fmla="*/ 144141 w 1597863"/>
                <a:gd name="connsiteY1" fmla="*/ 0 h 599460"/>
                <a:gd name="connsiteX2" fmla="*/ 1527585 w 1597863"/>
                <a:gd name="connsiteY2" fmla="*/ 0 h 599460"/>
                <a:gd name="connsiteX3" fmla="*/ 1597863 w 1597863"/>
                <a:gd name="connsiteY3" fmla="*/ 70278 h 599460"/>
                <a:gd name="connsiteX4" fmla="*/ 1597863 w 1597863"/>
                <a:gd name="connsiteY4" fmla="*/ 351382 h 599460"/>
                <a:gd name="connsiteX5" fmla="*/ 1527585 w 1597863"/>
                <a:gd name="connsiteY5" fmla="*/ 421660 h 599460"/>
                <a:gd name="connsiteX6" fmla="*/ 8675 w 1597863"/>
                <a:gd name="connsiteY6" fmla="*/ 599460 h 599460"/>
                <a:gd name="connsiteX7" fmla="*/ 73863 w 1597863"/>
                <a:gd name="connsiteY7" fmla="*/ 351382 h 599460"/>
                <a:gd name="connsiteX8" fmla="*/ 73863 w 1597863"/>
                <a:gd name="connsiteY8" fmla="*/ 70278 h 599460"/>
                <a:gd name="connsiteX0" fmla="*/ 73863 w 1597863"/>
                <a:gd name="connsiteY0" fmla="*/ 70278 h 613546"/>
                <a:gd name="connsiteX1" fmla="*/ 144141 w 1597863"/>
                <a:gd name="connsiteY1" fmla="*/ 0 h 613546"/>
                <a:gd name="connsiteX2" fmla="*/ 1527585 w 1597863"/>
                <a:gd name="connsiteY2" fmla="*/ 0 h 613546"/>
                <a:gd name="connsiteX3" fmla="*/ 1597863 w 1597863"/>
                <a:gd name="connsiteY3" fmla="*/ 70278 h 613546"/>
                <a:gd name="connsiteX4" fmla="*/ 1597863 w 1597863"/>
                <a:gd name="connsiteY4" fmla="*/ 351382 h 613546"/>
                <a:gd name="connsiteX5" fmla="*/ 1527585 w 1597863"/>
                <a:gd name="connsiteY5" fmla="*/ 421660 h 613546"/>
                <a:gd name="connsiteX6" fmla="*/ 336331 w 1597863"/>
                <a:gd name="connsiteY6" fmla="*/ 565593 h 613546"/>
                <a:gd name="connsiteX7" fmla="*/ 8675 w 1597863"/>
                <a:gd name="connsiteY7" fmla="*/ 599460 h 613546"/>
                <a:gd name="connsiteX8" fmla="*/ 73863 w 1597863"/>
                <a:gd name="connsiteY8" fmla="*/ 351382 h 613546"/>
                <a:gd name="connsiteX9" fmla="*/ 73863 w 1597863"/>
                <a:gd name="connsiteY9" fmla="*/ 70278 h 613546"/>
                <a:gd name="connsiteX0" fmla="*/ 73863 w 1597863"/>
                <a:gd name="connsiteY0" fmla="*/ 70278 h 605496"/>
                <a:gd name="connsiteX1" fmla="*/ 144141 w 1597863"/>
                <a:gd name="connsiteY1" fmla="*/ 0 h 605496"/>
                <a:gd name="connsiteX2" fmla="*/ 1527585 w 1597863"/>
                <a:gd name="connsiteY2" fmla="*/ 0 h 605496"/>
                <a:gd name="connsiteX3" fmla="*/ 1597863 w 1597863"/>
                <a:gd name="connsiteY3" fmla="*/ 70278 h 605496"/>
                <a:gd name="connsiteX4" fmla="*/ 1597863 w 1597863"/>
                <a:gd name="connsiteY4" fmla="*/ 351382 h 605496"/>
                <a:gd name="connsiteX5" fmla="*/ 1527585 w 1597863"/>
                <a:gd name="connsiteY5" fmla="*/ 421660 h 605496"/>
                <a:gd name="connsiteX6" fmla="*/ 344797 w 1597863"/>
                <a:gd name="connsiteY6" fmla="*/ 472459 h 605496"/>
                <a:gd name="connsiteX7" fmla="*/ 8675 w 1597863"/>
                <a:gd name="connsiteY7" fmla="*/ 599460 h 605496"/>
                <a:gd name="connsiteX8" fmla="*/ 73863 w 1597863"/>
                <a:gd name="connsiteY8" fmla="*/ 351382 h 605496"/>
                <a:gd name="connsiteX9" fmla="*/ 73863 w 1597863"/>
                <a:gd name="connsiteY9" fmla="*/ 70278 h 605496"/>
                <a:gd name="connsiteX0" fmla="*/ 73863 w 1597863"/>
                <a:gd name="connsiteY0" fmla="*/ 70278 h 604918"/>
                <a:gd name="connsiteX1" fmla="*/ 144141 w 1597863"/>
                <a:gd name="connsiteY1" fmla="*/ 0 h 604918"/>
                <a:gd name="connsiteX2" fmla="*/ 1527585 w 1597863"/>
                <a:gd name="connsiteY2" fmla="*/ 0 h 604918"/>
                <a:gd name="connsiteX3" fmla="*/ 1597863 w 1597863"/>
                <a:gd name="connsiteY3" fmla="*/ 70278 h 604918"/>
                <a:gd name="connsiteX4" fmla="*/ 1597863 w 1597863"/>
                <a:gd name="connsiteY4" fmla="*/ 351382 h 604918"/>
                <a:gd name="connsiteX5" fmla="*/ 1527585 w 1597863"/>
                <a:gd name="connsiteY5" fmla="*/ 421660 h 604918"/>
                <a:gd name="connsiteX6" fmla="*/ 344797 w 1597863"/>
                <a:gd name="connsiteY6" fmla="*/ 455526 h 604918"/>
                <a:gd name="connsiteX7" fmla="*/ 8675 w 1597863"/>
                <a:gd name="connsiteY7" fmla="*/ 599460 h 604918"/>
                <a:gd name="connsiteX8" fmla="*/ 73863 w 1597863"/>
                <a:gd name="connsiteY8" fmla="*/ 351382 h 604918"/>
                <a:gd name="connsiteX9" fmla="*/ 73863 w 1597863"/>
                <a:gd name="connsiteY9" fmla="*/ 70278 h 60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863" h="604918">
                  <a:moveTo>
                    <a:pt x="73863" y="70278"/>
                  </a:moveTo>
                  <a:cubicBezTo>
                    <a:pt x="73863" y="31465"/>
                    <a:pt x="105328" y="0"/>
                    <a:pt x="144141" y="0"/>
                  </a:cubicBezTo>
                  <a:lnTo>
                    <a:pt x="1527585" y="0"/>
                  </a:lnTo>
                  <a:cubicBezTo>
                    <a:pt x="1566398" y="0"/>
                    <a:pt x="1597863" y="31465"/>
                    <a:pt x="1597863" y="70278"/>
                  </a:cubicBezTo>
                  <a:lnTo>
                    <a:pt x="1597863" y="351382"/>
                  </a:lnTo>
                  <a:cubicBezTo>
                    <a:pt x="1597863" y="390195"/>
                    <a:pt x="1566398" y="421660"/>
                    <a:pt x="1527585" y="421660"/>
                  </a:cubicBezTo>
                  <a:cubicBezTo>
                    <a:pt x="1317330" y="457362"/>
                    <a:pt x="597949" y="425893"/>
                    <a:pt x="344797" y="455526"/>
                  </a:cubicBezTo>
                  <a:cubicBezTo>
                    <a:pt x="91645" y="485159"/>
                    <a:pt x="52420" y="635162"/>
                    <a:pt x="8675" y="599460"/>
                  </a:cubicBezTo>
                  <a:cubicBezTo>
                    <a:pt x="-30138" y="599460"/>
                    <a:pt x="73863" y="390195"/>
                    <a:pt x="73863" y="351382"/>
                  </a:cubicBezTo>
                  <a:lnTo>
                    <a:pt x="73863" y="70278"/>
                  </a:lnTo>
                  <a:close/>
                </a:path>
              </a:pathLst>
            </a:cu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000">
                <a:latin typeface="Segoe UI Semibold" panose="020B0702040204020203" pitchFamily="34" charset="0"/>
                <a:cs typeface="Segoe UI Semibold" panose="020B0702040204020203" pitchFamily="34" charset="0"/>
              </a:endParaRPr>
            </a:p>
          </p:txBody>
        </p:sp>
      </p:grpSp>
      <p:grpSp>
        <p:nvGrpSpPr>
          <p:cNvPr id="26" name="Group 25"/>
          <p:cNvGrpSpPr/>
          <p:nvPr/>
        </p:nvGrpSpPr>
        <p:grpSpPr>
          <a:xfrm>
            <a:off x="7966413" y="2913930"/>
            <a:ext cx="3692187" cy="1105133"/>
            <a:chOff x="7393736" y="1621044"/>
            <a:chExt cx="1597863" cy="954107"/>
          </a:xfrm>
        </p:grpSpPr>
        <p:sp>
          <p:nvSpPr>
            <p:cNvPr id="27" name="TextBox 26"/>
            <p:cNvSpPr txBox="1"/>
            <p:nvPr/>
          </p:nvSpPr>
          <p:spPr>
            <a:xfrm>
              <a:off x="7467600" y="1621044"/>
              <a:ext cx="1523999" cy="954107"/>
            </a:xfrm>
            <a:prstGeom prst="rect">
              <a:avLst/>
            </a:prstGeom>
            <a:noFill/>
          </p:spPr>
          <p:txBody>
            <a:bodyPr wrap="square" rtlCol="0">
              <a:spAutoFit/>
            </a:bodyPr>
            <a:lstStyle/>
            <a:p>
              <a:pPr algn="ctr"/>
              <a:r>
                <a:rPr lang="en-US" sz="2800" b="1" dirty="0">
                  <a:solidFill>
                    <a:schemeClr val="accent2">
                      <a:lumMod val="75000"/>
                    </a:schemeClr>
                  </a:solidFill>
                  <a:latin typeface="Segoe UI Semibold" panose="020B0702040204020203" pitchFamily="34" charset="0"/>
                  <a:cs typeface="Segoe UI Semibold" panose="020B0702040204020203" pitchFamily="34" charset="0"/>
                </a:rPr>
                <a:t>Did They Believe?</a:t>
              </a:r>
            </a:p>
          </p:txBody>
        </p:sp>
        <p:sp>
          <p:nvSpPr>
            <p:cNvPr id="28" name="Rectangle: Rounded Corners 23"/>
            <p:cNvSpPr/>
            <p:nvPr/>
          </p:nvSpPr>
          <p:spPr>
            <a:xfrm>
              <a:off x="7393736" y="1635740"/>
              <a:ext cx="1597863" cy="604918"/>
            </a:xfrm>
            <a:custGeom>
              <a:avLst/>
              <a:gdLst>
                <a:gd name="connsiteX0" fmla="*/ 0 w 1524000"/>
                <a:gd name="connsiteY0" fmla="*/ 70278 h 421660"/>
                <a:gd name="connsiteX1" fmla="*/ 70278 w 1524000"/>
                <a:gd name="connsiteY1" fmla="*/ 0 h 421660"/>
                <a:gd name="connsiteX2" fmla="*/ 1453722 w 1524000"/>
                <a:gd name="connsiteY2" fmla="*/ 0 h 421660"/>
                <a:gd name="connsiteX3" fmla="*/ 1524000 w 1524000"/>
                <a:gd name="connsiteY3" fmla="*/ 70278 h 421660"/>
                <a:gd name="connsiteX4" fmla="*/ 1524000 w 1524000"/>
                <a:gd name="connsiteY4" fmla="*/ 351382 h 421660"/>
                <a:gd name="connsiteX5" fmla="*/ 1453722 w 1524000"/>
                <a:gd name="connsiteY5" fmla="*/ 421660 h 421660"/>
                <a:gd name="connsiteX6" fmla="*/ 70278 w 1524000"/>
                <a:gd name="connsiteY6" fmla="*/ 421660 h 421660"/>
                <a:gd name="connsiteX7" fmla="*/ 0 w 1524000"/>
                <a:gd name="connsiteY7" fmla="*/ 351382 h 421660"/>
                <a:gd name="connsiteX8" fmla="*/ 0 w 1524000"/>
                <a:gd name="connsiteY8" fmla="*/ 70278 h 421660"/>
                <a:gd name="connsiteX0" fmla="*/ 73863 w 1597863"/>
                <a:gd name="connsiteY0" fmla="*/ 70278 h 599460"/>
                <a:gd name="connsiteX1" fmla="*/ 144141 w 1597863"/>
                <a:gd name="connsiteY1" fmla="*/ 0 h 599460"/>
                <a:gd name="connsiteX2" fmla="*/ 1527585 w 1597863"/>
                <a:gd name="connsiteY2" fmla="*/ 0 h 599460"/>
                <a:gd name="connsiteX3" fmla="*/ 1597863 w 1597863"/>
                <a:gd name="connsiteY3" fmla="*/ 70278 h 599460"/>
                <a:gd name="connsiteX4" fmla="*/ 1597863 w 1597863"/>
                <a:gd name="connsiteY4" fmla="*/ 351382 h 599460"/>
                <a:gd name="connsiteX5" fmla="*/ 1527585 w 1597863"/>
                <a:gd name="connsiteY5" fmla="*/ 421660 h 599460"/>
                <a:gd name="connsiteX6" fmla="*/ 8675 w 1597863"/>
                <a:gd name="connsiteY6" fmla="*/ 599460 h 599460"/>
                <a:gd name="connsiteX7" fmla="*/ 73863 w 1597863"/>
                <a:gd name="connsiteY7" fmla="*/ 351382 h 599460"/>
                <a:gd name="connsiteX8" fmla="*/ 73863 w 1597863"/>
                <a:gd name="connsiteY8" fmla="*/ 70278 h 599460"/>
                <a:gd name="connsiteX0" fmla="*/ 73863 w 1597863"/>
                <a:gd name="connsiteY0" fmla="*/ 70278 h 613546"/>
                <a:gd name="connsiteX1" fmla="*/ 144141 w 1597863"/>
                <a:gd name="connsiteY1" fmla="*/ 0 h 613546"/>
                <a:gd name="connsiteX2" fmla="*/ 1527585 w 1597863"/>
                <a:gd name="connsiteY2" fmla="*/ 0 h 613546"/>
                <a:gd name="connsiteX3" fmla="*/ 1597863 w 1597863"/>
                <a:gd name="connsiteY3" fmla="*/ 70278 h 613546"/>
                <a:gd name="connsiteX4" fmla="*/ 1597863 w 1597863"/>
                <a:gd name="connsiteY4" fmla="*/ 351382 h 613546"/>
                <a:gd name="connsiteX5" fmla="*/ 1527585 w 1597863"/>
                <a:gd name="connsiteY5" fmla="*/ 421660 h 613546"/>
                <a:gd name="connsiteX6" fmla="*/ 336331 w 1597863"/>
                <a:gd name="connsiteY6" fmla="*/ 565593 h 613546"/>
                <a:gd name="connsiteX7" fmla="*/ 8675 w 1597863"/>
                <a:gd name="connsiteY7" fmla="*/ 599460 h 613546"/>
                <a:gd name="connsiteX8" fmla="*/ 73863 w 1597863"/>
                <a:gd name="connsiteY8" fmla="*/ 351382 h 613546"/>
                <a:gd name="connsiteX9" fmla="*/ 73863 w 1597863"/>
                <a:gd name="connsiteY9" fmla="*/ 70278 h 613546"/>
                <a:gd name="connsiteX0" fmla="*/ 73863 w 1597863"/>
                <a:gd name="connsiteY0" fmla="*/ 70278 h 605496"/>
                <a:gd name="connsiteX1" fmla="*/ 144141 w 1597863"/>
                <a:gd name="connsiteY1" fmla="*/ 0 h 605496"/>
                <a:gd name="connsiteX2" fmla="*/ 1527585 w 1597863"/>
                <a:gd name="connsiteY2" fmla="*/ 0 h 605496"/>
                <a:gd name="connsiteX3" fmla="*/ 1597863 w 1597863"/>
                <a:gd name="connsiteY3" fmla="*/ 70278 h 605496"/>
                <a:gd name="connsiteX4" fmla="*/ 1597863 w 1597863"/>
                <a:gd name="connsiteY4" fmla="*/ 351382 h 605496"/>
                <a:gd name="connsiteX5" fmla="*/ 1527585 w 1597863"/>
                <a:gd name="connsiteY5" fmla="*/ 421660 h 605496"/>
                <a:gd name="connsiteX6" fmla="*/ 344797 w 1597863"/>
                <a:gd name="connsiteY6" fmla="*/ 472459 h 605496"/>
                <a:gd name="connsiteX7" fmla="*/ 8675 w 1597863"/>
                <a:gd name="connsiteY7" fmla="*/ 599460 h 605496"/>
                <a:gd name="connsiteX8" fmla="*/ 73863 w 1597863"/>
                <a:gd name="connsiteY8" fmla="*/ 351382 h 605496"/>
                <a:gd name="connsiteX9" fmla="*/ 73863 w 1597863"/>
                <a:gd name="connsiteY9" fmla="*/ 70278 h 605496"/>
                <a:gd name="connsiteX0" fmla="*/ 73863 w 1597863"/>
                <a:gd name="connsiteY0" fmla="*/ 70278 h 604918"/>
                <a:gd name="connsiteX1" fmla="*/ 144141 w 1597863"/>
                <a:gd name="connsiteY1" fmla="*/ 0 h 604918"/>
                <a:gd name="connsiteX2" fmla="*/ 1527585 w 1597863"/>
                <a:gd name="connsiteY2" fmla="*/ 0 h 604918"/>
                <a:gd name="connsiteX3" fmla="*/ 1597863 w 1597863"/>
                <a:gd name="connsiteY3" fmla="*/ 70278 h 604918"/>
                <a:gd name="connsiteX4" fmla="*/ 1597863 w 1597863"/>
                <a:gd name="connsiteY4" fmla="*/ 351382 h 604918"/>
                <a:gd name="connsiteX5" fmla="*/ 1527585 w 1597863"/>
                <a:gd name="connsiteY5" fmla="*/ 421660 h 604918"/>
                <a:gd name="connsiteX6" fmla="*/ 344797 w 1597863"/>
                <a:gd name="connsiteY6" fmla="*/ 455526 h 604918"/>
                <a:gd name="connsiteX7" fmla="*/ 8675 w 1597863"/>
                <a:gd name="connsiteY7" fmla="*/ 599460 h 604918"/>
                <a:gd name="connsiteX8" fmla="*/ 73863 w 1597863"/>
                <a:gd name="connsiteY8" fmla="*/ 351382 h 604918"/>
                <a:gd name="connsiteX9" fmla="*/ 73863 w 1597863"/>
                <a:gd name="connsiteY9" fmla="*/ 70278 h 60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863" h="604918">
                  <a:moveTo>
                    <a:pt x="73863" y="70278"/>
                  </a:moveTo>
                  <a:cubicBezTo>
                    <a:pt x="73863" y="31465"/>
                    <a:pt x="105328" y="0"/>
                    <a:pt x="144141" y="0"/>
                  </a:cubicBezTo>
                  <a:lnTo>
                    <a:pt x="1527585" y="0"/>
                  </a:lnTo>
                  <a:cubicBezTo>
                    <a:pt x="1566398" y="0"/>
                    <a:pt x="1597863" y="31465"/>
                    <a:pt x="1597863" y="70278"/>
                  </a:cubicBezTo>
                  <a:lnTo>
                    <a:pt x="1597863" y="351382"/>
                  </a:lnTo>
                  <a:cubicBezTo>
                    <a:pt x="1597863" y="390195"/>
                    <a:pt x="1566398" y="421660"/>
                    <a:pt x="1527585" y="421660"/>
                  </a:cubicBezTo>
                  <a:cubicBezTo>
                    <a:pt x="1317330" y="457362"/>
                    <a:pt x="597949" y="425893"/>
                    <a:pt x="344797" y="455526"/>
                  </a:cubicBezTo>
                  <a:cubicBezTo>
                    <a:pt x="91645" y="485159"/>
                    <a:pt x="52420" y="635162"/>
                    <a:pt x="8675" y="599460"/>
                  </a:cubicBezTo>
                  <a:cubicBezTo>
                    <a:pt x="-30138" y="599460"/>
                    <a:pt x="73863" y="390195"/>
                    <a:pt x="73863" y="351382"/>
                  </a:cubicBezTo>
                  <a:lnTo>
                    <a:pt x="73863" y="70278"/>
                  </a:lnTo>
                  <a:close/>
                </a:path>
              </a:pathLst>
            </a:cu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grpSp>
        <p:nvGrpSpPr>
          <p:cNvPr id="33" name="Group 32"/>
          <p:cNvGrpSpPr/>
          <p:nvPr/>
        </p:nvGrpSpPr>
        <p:grpSpPr>
          <a:xfrm>
            <a:off x="7467600" y="5795759"/>
            <a:ext cx="4191000" cy="833478"/>
            <a:chOff x="5638800" y="5896313"/>
            <a:chExt cx="2971800" cy="739733"/>
          </a:xfrm>
        </p:grpSpPr>
        <p:sp>
          <p:nvSpPr>
            <p:cNvPr id="31" name="Rectangle: Rounded Corners 23"/>
            <p:cNvSpPr/>
            <p:nvPr/>
          </p:nvSpPr>
          <p:spPr>
            <a:xfrm flipV="1">
              <a:off x="5638800" y="5896313"/>
              <a:ext cx="2971800" cy="739733"/>
            </a:xfrm>
            <a:custGeom>
              <a:avLst/>
              <a:gdLst>
                <a:gd name="connsiteX0" fmla="*/ 0 w 1524000"/>
                <a:gd name="connsiteY0" fmla="*/ 70278 h 421660"/>
                <a:gd name="connsiteX1" fmla="*/ 70278 w 1524000"/>
                <a:gd name="connsiteY1" fmla="*/ 0 h 421660"/>
                <a:gd name="connsiteX2" fmla="*/ 1453722 w 1524000"/>
                <a:gd name="connsiteY2" fmla="*/ 0 h 421660"/>
                <a:gd name="connsiteX3" fmla="*/ 1524000 w 1524000"/>
                <a:gd name="connsiteY3" fmla="*/ 70278 h 421660"/>
                <a:gd name="connsiteX4" fmla="*/ 1524000 w 1524000"/>
                <a:gd name="connsiteY4" fmla="*/ 351382 h 421660"/>
                <a:gd name="connsiteX5" fmla="*/ 1453722 w 1524000"/>
                <a:gd name="connsiteY5" fmla="*/ 421660 h 421660"/>
                <a:gd name="connsiteX6" fmla="*/ 70278 w 1524000"/>
                <a:gd name="connsiteY6" fmla="*/ 421660 h 421660"/>
                <a:gd name="connsiteX7" fmla="*/ 0 w 1524000"/>
                <a:gd name="connsiteY7" fmla="*/ 351382 h 421660"/>
                <a:gd name="connsiteX8" fmla="*/ 0 w 1524000"/>
                <a:gd name="connsiteY8" fmla="*/ 70278 h 421660"/>
                <a:gd name="connsiteX0" fmla="*/ 73863 w 1597863"/>
                <a:gd name="connsiteY0" fmla="*/ 70278 h 599460"/>
                <a:gd name="connsiteX1" fmla="*/ 144141 w 1597863"/>
                <a:gd name="connsiteY1" fmla="*/ 0 h 599460"/>
                <a:gd name="connsiteX2" fmla="*/ 1527585 w 1597863"/>
                <a:gd name="connsiteY2" fmla="*/ 0 h 599460"/>
                <a:gd name="connsiteX3" fmla="*/ 1597863 w 1597863"/>
                <a:gd name="connsiteY3" fmla="*/ 70278 h 599460"/>
                <a:gd name="connsiteX4" fmla="*/ 1597863 w 1597863"/>
                <a:gd name="connsiteY4" fmla="*/ 351382 h 599460"/>
                <a:gd name="connsiteX5" fmla="*/ 1527585 w 1597863"/>
                <a:gd name="connsiteY5" fmla="*/ 421660 h 599460"/>
                <a:gd name="connsiteX6" fmla="*/ 8675 w 1597863"/>
                <a:gd name="connsiteY6" fmla="*/ 599460 h 599460"/>
                <a:gd name="connsiteX7" fmla="*/ 73863 w 1597863"/>
                <a:gd name="connsiteY7" fmla="*/ 351382 h 599460"/>
                <a:gd name="connsiteX8" fmla="*/ 73863 w 1597863"/>
                <a:gd name="connsiteY8" fmla="*/ 70278 h 599460"/>
                <a:gd name="connsiteX0" fmla="*/ 73863 w 1597863"/>
                <a:gd name="connsiteY0" fmla="*/ 70278 h 613546"/>
                <a:gd name="connsiteX1" fmla="*/ 144141 w 1597863"/>
                <a:gd name="connsiteY1" fmla="*/ 0 h 613546"/>
                <a:gd name="connsiteX2" fmla="*/ 1527585 w 1597863"/>
                <a:gd name="connsiteY2" fmla="*/ 0 h 613546"/>
                <a:gd name="connsiteX3" fmla="*/ 1597863 w 1597863"/>
                <a:gd name="connsiteY3" fmla="*/ 70278 h 613546"/>
                <a:gd name="connsiteX4" fmla="*/ 1597863 w 1597863"/>
                <a:gd name="connsiteY4" fmla="*/ 351382 h 613546"/>
                <a:gd name="connsiteX5" fmla="*/ 1527585 w 1597863"/>
                <a:gd name="connsiteY5" fmla="*/ 421660 h 613546"/>
                <a:gd name="connsiteX6" fmla="*/ 336331 w 1597863"/>
                <a:gd name="connsiteY6" fmla="*/ 565593 h 613546"/>
                <a:gd name="connsiteX7" fmla="*/ 8675 w 1597863"/>
                <a:gd name="connsiteY7" fmla="*/ 599460 h 613546"/>
                <a:gd name="connsiteX8" fmla="*/ 73863 w 1597863"/>
                <a:gd name="connsiteY8" fmla="*/ 351382 h 613546"/>
                <a:gd name="connsiteX9" fmla="*/ 73863 w 1597863"/>
                <a:gd name="connsiteY9" fmla="*/ 70278 h 613546"/>
                <a:gd name="connsiteX0" fmla="*/ 73863 w 1597863"/>
                <a:gd name="connsiteY0" fmla="*/ 70278 h 605496"/>
                <a:gd name="connsiteX1" fmla="*/ 144141 w 1597863"/>
                <a:gd name="connsiteY1" fmla="*/ 0 h 605496"/>
                <a:gd name="connsiteX2" fmla="*/ 1527585 w 1597863"/>
                <a:gd name="connsiteY2" fmla="*/ 0 h 605496"/>
                <a:gd name="connsiteX3" fmla="*/ 1597863 w 1597863"/>
                <a:gd name="connsiteY3" fmla="*/ 70278 h 605496"/>
                <a:gd name="connsiteX4" fmla="*/ 1597863 w 1597863"/>
                <a:gd name="connsiteY4" fmla="*/ 351382 h 605496"/>
                <a:gd name="connsiteX5" fmla="*/ 1527585 w 1597863"/>
                <a:gd name="connsiteY5" fmla="*/ 421660 h 605496"/>
                <a:gd name="connsiteX6" fmla="*/ 344797 w 1597863"/>
                <a:gd name="connsiteY6" fmla="*/ 472459 h 605496"/>
                <a:gd name="connsiteX7" fmla="*/ 8675 w 1597863"/>
                <a:gd name="connsiteY7" fmla="*/ 599460 h 605496"/>
                <a:gd name="connsiteX8" fmla="*/ 73863 w 1597863"/>
                <a:gd name="connsiteY8" fmla="*/ 351382 h 605496"/>
                <a:gd name="connsiteX9" fmla="*/ 73863 w 1597863"/>
                <a:gd name="connsiteY9" fmla="*/ 70278 h 605496"/>
                <a:gd name="connsiteX0" fmla="*/ 73863 w 1597863"/>
                <a:gd name="connsiteY0" fmla="*/ 70278 h 604918"/>
                <a:gd name="connsiteX1" fmla="*/ 144141 w 1597863"/>
                <a:gd name="connsiteY1" fmla="*/ 0 h 604918"/>
                <a:gd name="connsiteX2" fmla="*/ 1527585 w 1597863"/>
                <a:gd name="connsiteY2" fmla="*/ 0 h 604918"/>
                <a:gd name="connsiteX3" fmla="*/ 1597863 w 1597863"/>
                <a:gd name="connsiteY3" fmla="*/ 70278 h 604918"/>
                <a:gd name="connsiteX4" fmla="*/ 1597863 w 1597863"/>
                <a:gd name="connsiteY4" fmla="*/ 351382 h 604918"/>
                <a:gd name="connsiteX5" fmla="*/ 1527585 w 1597863"/>
                <a:gd name="connsiteY5" fmla="*/ 421660 h 604918"/>
                <a:gd name="connsiteX6" fmla="*/ 344797 w 1597863"/>
                <a:gd name="connsiteY6" fmla="*/ 455526 h 604918"/>
                <a:gd name="connsiteX7" fmla="*/ 8675 w 1597863"/>
                <a:gd name="connsiteY7" fmla="*/ 599460 h 604918"/>
                <a:gd name="connsiteX8" fmla="*/ 73863 w 1597863"/>
                <a:gd name="connsiteY8" fmla="*/ 351382 h 604918"/>
                <a:gd name="connsiteX9" fmla="*/ 73863 w 1597863"/>
                <a:gd name="connsiteY9" fmla="*/ 70278 h 60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863" h="604918">
                  <a:moveTo>
                    <a:pt x="73863" y="70278"/>
                  </a:moveTo>
                  <a:cubicBezTo>
                    <a:pt x="73863" y="31465"/>
                    <a:pt x="105328" y="0"/>
                    <a:pt x="144141" y="0"/>
                  </a:cubicBezTo>
                  <a:lnTo>
                    <a:pt x="1527585" y="0"/>
                  </a:lnTo>
                  <a:cubicBezTo>
                    <a:pt x="1566398" y="0"/>
                    <a:pt x="1597863" y="31465"/>
                    <a:pt x="1597863" y="70278"/>
                  </a:cubicBezTo>
                  <a:lnTo>
                    <a:pt x="1597863" y="351382"/>
                  </a:lnTo>
                  <a:cubicBezTo>
                    <a:pt x="1597863" y="390195"/>
                    <a:pt x="1566398" y="421660"/>
                    <a:pt x="1527585" y="421660"/>
                  </a:cubicBezTo>
                  <a:cubicBezTo>
                    <a:pt x="1317330" y="457362"/>
                    <a:pt x="597949" y="425893"/>
                    <a:pt x="344797" y="455526"/>
                  </a:cubicBezTo>
                  <a:cubicBezTo>
                    <a:pt x="91645" y="485159"/>
                    <a:pt x="52420" y="635162"/>
                    <a:pt x="8675" y="599460"/>
                  </a:cubicBezTo>
                  <a:cubicBezTo>
                    <a:pt x="-30138" y="599460"/>
                    <a:pt x="73863" y="390195"/>
                    <a:pt x="73863" y="351382"/>
                  </a:cubicBezTo>
                  <a:lnTo>
                    <a:pt x="73863" y="70278"/>
                  </a:lnTo>
                  <a:close/>
                </a:path>
              </a:pathLst>
            </a:cu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2" name="TextBox 31"/>
            <p:cNvSpPr txBox="1"/>
            <p:nvPr/>
          </p:nvSpPr>
          <p:spPr>
            <a:xfrm>
              <a:off x="5791200" y="6158979"/>
              <a:ext cx="2819400" cy="464371"/>
            </a:xfrm>
            <a:prstGeom prst="rect">
              <a:avLst/>
            </a:prstGeom>
            <a:noFill/>
          </p:spPr>
          <p:txBody>
            <a:bodyPr wrap="square" rtlCol="0">
              <a:spAutoFit/>
            </a:bodyPr>
            <a:lstStyle/>
            <a:p>
              <a:pPr algn="ctr"/>
              <a:r>
                <a:rPr lang="en-US" sz="2800" b="1" dirty="0">
                  <a:solidFill>
                    <a:schemeClr val="accent2">
                      <a:lumMod val="75000"/>
                    </a:schemeClr>
                  </a:solidFill>
                  <a:latin typeface="Segoe UI Semibold" panose="020B0702040204020203" pitchFamily="34" charset="0"/>
                  <a:cs typeface="Segoe UI Semibold" panose="020B0702040204020203" pitchFamily="34" charset="0"/>
                </a:rPr>
                <a:t>Why Say This?</a:t>
              </a:r>
            </a:p>
          </p:txBody>
        </p:sp>
      </p:grpSp>
      <p:cxnSp>
        <p:nvCxnSpPr>
          <p:cNvPr id="34" name="Straight Connector 33"/>
          <p:cNvCxnSpPr/>
          <p:nvPr/>
        </p:nvCxnSpPr>
        <p:spPr>
          <a:xfrm>
            <a:off x="6786506" y="5334000"/>
            <a:ext cx="1182433"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43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875E-6 3.33333E-6 L -0.08828 0.06088 " pathEditMode="relative" rAng="0" ptsTypes="AA">
                                      <p:cBhvr>
                                        <p:cTn id="15" dur="2000" fill="hold"/>
                                        <p:tgtEl>
                                          <p:spTgt spid="6"/>
                                        </p:tgtEl>
                                        <p:attrNameLst>
                                          <p:attrName>ppt_x</p:attrName>
                                          <p:attrName>ppt_y</p:attrName>
                                        </p:attrNameLst>
                                      </p:cBhvr>
                                      <p:rCtr x="-4518" y="3032"/>
                                    </p:animMotion>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22" presetClass="exit" presetSubtype="4" fill="hold" nodeType="withEffect">
                                  <p:stCondLst>
                                    <p:cond delay="0"/>
                                  </p:stCondLst>
                                  <p:childTnLst>
                                    <p:animEffect transition="out" filter="wipe(down)">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par>
                          <p:cTn id="27" fill="hold">
                            <p:stCondLst>
                              <p:cond delay="500"/>
                            </p:stCondLst>
                            <p:childTnLst>
                              <p:par>
                                <p:cTn id="28" presetID="16" presetClass="exit" presetSubtype="21" fill="hold" nodeType="afterEffect">
                                  <p:stCondLst>
                                    <p:cond delay="0"/>
                                  </p:stCondLst>
                                  <p:childTnLst>
                                    <p:animEffect transition="out" filter="barn(inVertic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6" presetClass="exit" presetSubtype="21" fill="hold" nodeType="withEffect">
                                  <p:stCondLst>
                                    <p:cond delay="0"/>
                                  </p:stCondLst>
                                  <p:childTnLst>
                                    <p:animEffect transition="out" filter="barn(inVertic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1250"/>
                                        <p:tgtEl>
                                          <p:spTgt spid="19"/>
                                        </p:tgtEl>
                                      </p:cBhvr>
                                    </p:animEffect>
                                  </p:childTnLst>
                                </p:cTn>
                              </p:par>
                              <p:par>
                                <p:cTn id="38" presetID="22" presetClass="entr" presetSubtype="2"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1250"/>
                                        <p:tgtEl>
                                          <p:spTgt spid="22"/>
                                        </p:tgtEl>
                                      </p:cBhvr>
                                    </p:animEffect>
                                  </p:childTnLst>
                                </p:cTn>
                              </p:par>
                            </p:childTnLst>
                          </p:cTn>
                        </p:par>
                        <p:par>
                          <p:cTn id="41" fill="hold">
                            <p:stCondLst>
                              <p:cond delay="2250"/>
                            </p:stCondLst>
                            <p:childTnLst>
                              <p:par>
                                <p:cTn id="42" presetID="18" presetClass="entr" presetSubtype="12"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strips(down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9"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upLeft)">
                                      <p:cBhvr>
                                        <p:cTn id="49" dur="500"/>
                                        <p:tgtEl>
                                          <p:spTgt spid="33"/>
                                        </p:tgtEl>
                                      </p:cBhvr>
                                    </p:animEffect>
                                  </p:childTnLst>
                                </p:cTn>
                              </p:par>
                              <p:par>
                                <p:cTn id="50" presetID="22" presetClass="entr" presetSubtype="2"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right)">
                                      <p:cBhvr>
                                        <p:cTn id="52"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232" y="1384672"/>
            <a:ext cx="3642968" cy="5486397"/>
          </a:xfrm>
          <a:prstGeom prst="ellipse">
            <a:avLst/>
          </a:prstGeom>
          <a:ln>
            <a:noFill/>
          </a:ln>
          <a:effectLst>
            <a:softEdge rad="112500"/>
          </a:effectLst>
        </p:spPr>
      </p:pic>
      <p:sp>
        <p:nvSpPr>
          <p:cNvPr id="2" name="Rectangle 1"/>
          <p:cNvSpPr/>
          <p:nvPr/>
        </p:nvSpPr>
        <p:spPr>
          <a:xfrm>
            <a:off x="914400" y="1676406"/>
            <a:ext cx="8229599" cy="2717075"/>
          </a:xfrm>
          <a:custGeom>
            <a:avLst/>
            <a:gdLst>
              <a:gd name="connsiteX0" fmla="*/ 0 w 5029198"/>
              <a:gd name="connsiteY0" fmla="*/ 0 h 2717075"/>
              <a:gd name="connsiteX1" fmla="*/ 5029198 w 5029198"/>
              <a:gd name="connsiteY1" fmla="*/ 0 h 2717075"/>
              <a:gd name="connsiteX2" fmla="*/ 5029198 w 5029198"/>
              <a:gd name="connsiteY2" fmla="*/ 2717075 h 2717075"/>
              <a:gd name="connsiteX3" fmla="*/ 0 w 5029198"/>
              <a:gd name="connsiteY3" fmla="*/ 2717075 h 2717075"/>
              <a:gd name="connsiteX4" fmla="*/ 0 w 5029198"/>
              <a:gd name="connsiteY4" fmla="*/ 0 h 2717075"/>
              <a:gd name="connsiteX0" fmla="*/ 0 w 5029198"/>
              <a:gd name="connsiteY0" fmla="*/ 0 h 2717075"/>
              <a:gd name="connsiteX1" fmla="*/ 5029198 w 5029198"/>
              <a:gd name="connsiteY1" fmla="*/ 0 h 2717075"/>
              <a:gd name="connsiteX2" fmla="*/ 5024844 w 5029198"/>
              <a:gd name="connsiteY2" fmla="*/ 1053738 h 2717075"/>
              <a:gd name="connsiteX3" fmla="*/ 5029198 w 5029198"/>
              <a:gd name="connsiteY3" fmla="*/ 2717075 h 2717075"/>
              <a:gd name="connsiteX4" fmla="*/ 0 w 5029198"/>
              <a:gd name="connsiteY4" fmla="*/ 2717075 h 2717075"/>
              <a:gd name="connsiteX5" fmla="*/ 0 w 5029198"/>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6"/>
              <a:gd name="connsiteY0" fmla="*/ 0 h 2717075"/>
              <a:gd name="connsiteX1" fmla="*/ 5029198 w 6082936"/>
              <a:gd name="connsiteY1" fmla="*/ 0 h 2717075"/>
              <a:gd name="connsiteX2" fmla="*/ 6082935 w 6082936"/>
              <a:gd name="connsiteY2" fmla="*/ 1092927 h 2717075"/>
              <a:gd name="connsiteX3" fmla="*/ 5029198 w 6082936"/>
              <a:gd name="connsiteY3" fmla="*/ 2717075 h 2717075"/>
              <a:gd name="connsiteX4" fmla="*/ 0 w 6082936"/>
              <a:gd name="connsiteY4" fmla="*/ 2717075 h 2717075"/>
              <a:gd name="connsiteX5" fmla="*/ 0 w 6082936"/>
              <a:gd name="connsiteY5" fmla="*/ 0 h 2717075"/>
              <a:gd name="connsiteX0" fmla="*/ 0 w 6082935"/>
              <a:gd name="connsiteY0" fmla="*/ 0 h 2717075"/>
              <a:gd name="connsiteX1" fmla="*/ 5029198 w 6082935"/>
              <a:gd name="connsiteY1" fmla="*/ 0 h 2717075"/>
              <a:gd name="connsiteX2" fmla="*/ 6082935 w 6082935"/>
              <a:gd name="connsiteY2" fmla="*/ 1092927 h 2717075"/>
              <a:gd name="connsiteX3" fmla="*/ 5029198 w 6082935"/>
              <a:gd name="connsiteY3" fmla="*/ 2717075 h 2717075"/>
              <a:gd name="connsiteX4" fmla="*/ 0 w 6082935"/>
              <a:gd name="connsiteY4" fmla="*/ 2717075 h 2717075"/>
              <a:gd name="connsiteX5" fmla="*/ 0 w 6082935"/>
              <a:gd name="connsiteY5" fmla="*/ 0 h 2717075"/>
              <a:gd name="connsiteX0" fmla="*/ 0 w 5952306"/>
              <a:gd name="connsiteY0" fmla="*/ 0 h 2717075"/>
              <a:gd name="connsiteX1" fmla="*/ 5029198 w 5952306"/>
              <a:gd name="connsiteY1" fmla="*/ 0 h 2717075"/>
              <a:gd name="connsiteX2" fmla="*/ 5952306 w 5952306"/>
              <a:gd name="connsiteY2" fmla="*/ 1145178 h 2717075"/>
              <a:gd name="connsiteX3" fmla="*/ 5029198 w 5952306"/>
              <a:gd name="connsiteY3" fmla="*/ 2717075 h 2717075"/>
              <a:gd name="connsiteX4" fmla="*/ 0 w 5952306"/>
              <a:gd name="connsiteY4" fmla="*/ 2717075 h 2717075"/>
              <a:gd name="connsiteX5" fmla="*/ 0 w 5952306"/>
              <a:gd name="connsiteY5" fmla="*/ 0 h 271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06" h="2717075">
                <a:moveTo>
                  <a:pt x="0" y="0"/>
                </a:moveTo>
                <a:lnTo>
                  <a:pt x="5029198" y="0"/>
                </a:lnTo>
                <a:cubicBezTo>
                  <a:pt x="5027747" y="351246"/>
                  <a:pt x="4725849" y="1055189"/>
                  <a:pt x="5952306" y="1145178"/>
                </a:cubicBezTo>
                <a:cubicBezTo>
                  <a:pt x="4712785" y="1595121"/>
                  <a:pt x="5027747" y="2162629"/>
                  <a:pt x="5029198" y="2717075"/>
                </a:cubicBezTo>
                <a:lnTo>
                  <a:pt x="0" y="2717075"/>
                </a:lnTo>
                <a:lnTo>
                  <a:pt x="0" y="0"/>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endParaRPr lang="en-US" kern="0">
              <a:solidFill>
                <a:sysClr val="windowText" lastClr="000000"/>
              </a:solidFill>
            </a:endParaRPr>
          </a:p>
        </p:txBody>
      </p:sp>
      <p:sp>
        <p:nvSpPr>
          <p:cNvPr id="14338" name="Rectangle 2"/>
          <p:cNvSpPr>
            <a:spLocks noGrp="1" noChangeArrowheads="1"/>
          </p:cNvSpPr>
          <p:nvPr>
            <p:ph type="title"/>
          </p:nvPr>
        </p:nvSpPr>
        <p:spPr/>
        <p:txBody>
          <a:bodyPr/>
          <a:lstStyle/>
          <a:p>
            <a:pPr eaLnBrk="1" hangingPunct="1"/>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If I were </a:t>
            </a:r>
            <a:r>
              <a:rPr lang="en-US" altLang="en-US" sz="5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Satan’s</a:t>
            </a:r>
            <a:r>
              <a:rPr lang="en-US" altLang="en-US" sz="54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Minister…</a:t>
            </a:r>
          </a:p>
        </p:txBody>
      </p:sp>
      <p:sp>
        <p:nvSpPr>
          <p:cNvPr id="62467" name="Rectangle 3"/>
          <p:cNvSpPr>
            <a:spLocks noGrp="1" noChangeArrowheads="1"/>
          </p:cNvSpPr>
          <p:nvPr>
            <p:ph type="body" idx="1"/>
          </p:nvPr>
        </p:nvSpPr>
        <p:spPr>
          <a:xfrm>
            <a:off x="914400" y="1752600"/>
            <a:ext cx="6781800" cy="48006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ormAutofit/>
          </a:bodyPr>
          <a:lstStyle/>
          <a:p>
            <a:pPr eaLnBrk="1" hangingPunct="1">
              <a:buFont typeface="Wingdings" panose="05000000000000000000" pitchFamily="2" charset="2"/>
              <a:buChar char="§"/>
            </a:pPr>
            <a:r>
              <a:rPr lang="en-US" altLang="en-US" sz="3600" dirty="0">
                <a:solidFill>
                  <a:schemeClr val="bg2"/>
                </a:solidFill>
                <a:latin typeface="Segoe UI Semibold" panose="020B0702040204020203" pitchFamily="34" charset="0"/>
                <a:cs typeface="Segoe UI Semibold" panose="020B0702040204020203" pitchFamily="34" charset="0"/>
              </a:rPr>
              <a:t>“Repentance and faith are inseparable acts.”</a:t>
            </a:r>
          </a:p>
          <a:p>
            <a:pPr eaLnBrk="1" hangingPunct="1">
              <a:buFont typeface="Wingdings" panose="05000000000000000000" pitchFamily="2" charset="2"/>
              <a:buChar char="§"/>
            </a:pPr>
            <a:r>
              <a:rPr lang="en-US" altLang="en-US" sz="3600" dirty="0">
                <a:latin typeface="Segoe UI Semibold" panose="020B0702040204020203" pitchFamily="34" charset="0"/>
                <a:cs typeface="Segoe UI Semibold" panose="020B0702040204020203" pitchFamily="34" charset="0"/>
              </a:rPr>
              <a:t>“Repentance is a gift from God.”</a:t>
            </a:r>
          </a:p>
        </p:txBody>
      </p:sp>
    </p:spTree>
    <p:extLst>
      <p:ext uri="{BB962C8B-B14F-4D97-AF65-F5344CB8AC3E}">
        <p14:creationId xmlns:p14="http://schemas.microsoft.com/office/powerpoint/2010/main" val="342775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Repentance as a </a:t>
            </a:r>
            <a:r>
              <a:rPr lang="en-US" sz="60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GIFT</a:t>
            </a: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t>
            </a:r>
            <a:endParaRPr lang="en-US"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p:txBody>
          <a:bodyPr/>
          <a:lstStyle/>
          <a:p>
            <a:pPr marL="0" indent="0">
              <a:buNone/>
            </a:pPr>
            <a:r>
              <a:rPr lang="en-US" sz="4800" b="1" spc="300" dirty="0">
                <a:latin typeface="Segoe UI Black" panose="020B0A02040204020203" pitchFamily="34" charset="0"/>
                <a:ea typeface="Segoe UI Black" panose="020B0A02040204020203" pitchFamily="34" charset="0"/>
                <a:cs typeface="Segoe UI Black" panose="020B0A02040204020203" pitchFamily="34" charset="0"/>
              </a:rPr>
              <a:t>2 Timothy 2:24, 25</a:t>
            </a:r>
          </a:p>
          <a:p>
            <a:pPr marL="457200" lvl="1" indent="0">
              <a:buNone/>
            </a:pPr>
            <a:r>
              <a:rPr lang="en-US" sz="4400" dirty="0">
                <a:latin typeface="Segoe UI Semibold" panose="020B0702040204020203" pitchFamily="34" charset="0"/>
                <a:cs typeface="Segoe UI Semibold" panose="020B0702040204020203" pitchFamily="34" charset="0"/>
              </a:rPr>
              <a:t>“And a servant of the Lord must not quarrel but be gentle to all, able to teach, patient, in humility correcting those who are in opposition, </a:t>
            </a:r>
            <a:r>
              <a:rPr lang="en-US" sz="4400" b="1" dirty="0">
                <a:latin typeface="Segoe UI Semibold" panose="020B0702040204020203" pitchFamily="34" charset="0"/>
                <a:cs typeface="Segoe UI Semibold" panose="020B0702040204020203" pitchFamily="34" charset="0"/>
              </a:rPr>
              <a:t>if God perhaps will grant them repentance</a:t>
            </a:r>
            <a:r>
              <a:rPr lang="en-US" sz="4400" dirty="0">
                <a:latin typeface="Segoe UI Semibold" panose="020B0702040204020203" pitchFamily="34" charset="0"/>
                <a:cs typeface="Segoe UI Semibold" panose="020B0702040204020203" pitchFamily="34" charset="0"/>
              </a:rPr>
              <a:t>, so that they may know the truth”</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876800" y="5791200"/>
              <a:ext cx="5409480" cy="60503"/>
            </p14:xfrm>
          </p:contentPart>
        </mc:Choice>
        <mc:Fallback xmlns="">
          <p:pic>
            <p:nvPicPr>
              <p:cNvPr id="7" name="Ink 6"/>
              <p:cNvPicPr/>
              <p:nvPr/>
            </p:nvPicPr>
            <p:blipFill>
              <a:blip r:embed="rId4"/>
              <a:stretch>
                <a:fillRect/>
              </a:stretch>
            </p:blipFill>
            <p:spPr>
              <a:xfrm>
                <a:off x="4806963" y="5651467"/>
                <a:ext cx="5549154" cy="339969"/>
              </a:xfrm>
              <a:prstGeom prst="rect">
                <a:avLst/>
              </a:prstGeom>
            </p:spPr>
          </p:pic>
        </mc:Fallback>
      </mc:AlternateContent>
    </p:spTree>
    <p:extLst>
      <p:ext uri="{BB962C8B-B14F-4D97-AF65-F5344CB8AC3E}">
        <p14:creationId xmlns:p14="http://schemas.microsoft.com/office/powerpoint/2010/main" val="38651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Repentance as a </a:t>
            </a:r>
            <a:r>
              <a:rPr lang="en-US" sz="60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GIFT?</a:t>
            </a:r>
          </a:p>
        </p:txBody>
      </p:sp>
      <p:sp>
        <p:nvSpPr>
          <p:cNvPr id="3" name="Content Placeholder 2"/>
          <p:cNvSpPr>
            <a:spLocks noGrp="1"/>
          </p:cNvSpPr>
          <p:nvPr>
            <p:ph idx="1"/>
          </p:nvPr>
        </p:nvSpPr>
        <p:spPr/>
        <p:txBody>
          <a:bodyPr/>
          <a:lstStyle/>
          <a:p>
            <a:pPr marL="0" indent="0">
              <a:buNone/>
            </a:pPr>
            <a:r>
              <a:rPr lang="en-US" sz="4800" dirty="0">
                <a:latin typeface="Segoe UI Black" panose="020B0A02040204020203" pitchFamily="34" charset="0"/>
                <a:ea typeface="Segoe UI Black" panose="020B0A02040204020203" pitchFamily="34" charset="0"/>
                <a:cs typeface="Segoe UI Black" panose="020B0A02040204020203" pitchFamily="34" charset="0"/>
              </a:rPr>
              <a:t>Acts 11:18</a:t>
            </a:r>
          </a:p>
          <a:p>
            <a:pPr marL="457200" lvl="1" indent="0">
              <a:buNone/>
            </a:pPr>
            <a:r>
              <a:rPr lang="en-US" sz="4400" dirty="0">
                <a:latin typeface="Segoe UI Semibold" panose="020B0702040204020203" pitchFamily="34" charset="0"/>
                <a:cs typeface="Segoe UI Semibold" panose="020B0702040204020203" pitchFamily="34" charset="0"/>
              </a:rPr>
              <a:t>“When they heard these things they became silent; and they glorified God, saying, ‘</a:t>
            </a:r>
            <a:r>
              <a:rPr lang="en-US" sz="4400" b="1" dirty="0">
                <a:latin typeface="Segoe UI Semibold" panose="020B0702040204020203" pitchFamily="34" charset="0"/>
                <a:cs typeface="Segoe UI Semibold" panose="020B0702040204020203" pitchFamily="34" charset="0"/>
              </a:rPr>
              <a:t>Then God has also granted to the Gentiles repentance to life</a:t>
            </a:r>
            <a:r>
              <a:rPr lang="en-US" sz="4400" dirty="0">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247966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1049000" cy="1066800"/>
          </a:xfrm>
        </p:spPr>
        <p:txBody>
          <a:bodyPr/>
          <a:lstStyle/>
          <a:p>
            <a:r>
              <a:rPr lang="en-US" sz="4800" spc="3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How does God grant repentance?</a:t>
            </a:r>
          </a:p>
        </p:txBody>
      </p:sp>
      <p:sp>
        <p:nvSpPr>
          <p:cNvPr id="3" name="Content Placeholder 2"/>
          <p:cNvSpPr>
            <a:spLocks noGrp="1"/>
          </p:cNvSpPr>
          <p:nvPr>
            <p:ph idx="1"/>
          </p:nvPr>
        </p:nvSpPr>
        <p:spPr>
          <a:xfrm>
            <a:off x="914400" y="1447800"/>
            <a:ext cx="10363200" cy="2514600"/>
          </a:xfrm>
        </p:spPr>
        <p:txBody>
          <a:bodyPr/>
          <a:lstStyle/>
          <a:p>
            <a:r>
              <a:rPr lang="en-US" sz="3600" dirty="0">
                <a:latin typeface="Segoe UI Semibold" panose="020B0702040204020203" pitchFamily="34" charset="0"/>
                <a:cs typeface="Segoe UI Semibold" panose="020B0702040204020203" pitchFamily="34" charset="0"/>
              </a:rPr>
              <a:t>Is repentance something man must do for himself (Lk. 13:3)?</a:t>
            </a:r>
          </a:p>
          <a:p>
            <a:r>
              <a:rPr lang="en-US" sz="3600" dirty="0">
                <a:latin typeface="Segoe UI Semibold" panose="020B0702040204020203" pitchFamily="34" charset="0"/>
                <a:cs typeface="Segoe UI Semibold" panose="020B0702040204020203" pitchFamily="34" charset="0"/>
              </a:rPr>
              <a:t>If the </a:t>
            </a:r>
            <a:r>
              <a:rPr lang="en-US" sz="3600" i="1" dirty="0">
                <a:latin typeface="Segoe UI Semibold" panose="020B0702040204020203" pitchFamily="34" charset="0"/>
                <a:cs typeface="Segoe UI Semibold" panose="020B0702040204020203" pitchFamily="34" charset="0"/>
              </a:rPr>
              <a:t>ability</a:t>
            </a:r>
            <a:r>
              <a:rPr lang="en-US" sz="3600" dirty="0">
                <a:latin typeface="Segoe UI Semibold" panose="020B0702040204020203" pitchFamily="34" charset="0"/>
                <a:cs typeface="Segoe UI Semibold" panose="020B0702040204020203" pitchFamily="34" charset="0"/>
              </a:rPr>
              <a:t> to repent comes from God, then all should be saved (2 Pet. 3:9; cf. Acts 17:30)!</a:t>
            </a:r>
          </a:p>
        </p:txBody>
      </p:sp>
      <mc:AlternateContent xmlns:mc="http://schemas.openxmlformats.org/markup-compatibility/2006" xmlns:pslz="http://schemas.microsoft.com/office/powerpoint/2016/slidezoom">
        <mc:Choice Requires="pslz">
          <p:graphicFrame>
            <p:nvGraphicFramePr>
              <p:cNvPr id="7" name="Slide Zoom 6"/>
              <p:cNvGraphicFramePr>
                <a:graphicFrameLocks noChangeAspect="1"/>
              </p:cNvGraphicFramePr>
              <p:nvPr>
                <p:extLst>
                  <p:ext uri="{D42A27DB-BD31-4B8C-83A1-F6EECF244321}">
                    <p14:modId xmlns:p14="http://schemas.microsoft.com/office/powerpoint/2010/main" val="39967289"/>
                  </p:ext>
                </p:extLst>
              </p:nvPr>
            </p:nvGraphicFramePr>
            <p:xfrm>
              <a:off x="6766849" y="3962400"/>
              <a:ext cx="4800600" cy="2700338"/>
            </p:xfrm>
            <a:graphic>
              <a:graphicData uri="http://schemas.microsoft.com/office/powerpoint/2016/slidezoom">
                <pslz:sldZm>
                  <pslz:sldZmObj sldId="317" cId="2479666617">
                    <pslz:zmPr id="{1DA6503C-80D5-4A6C-9969-60F03D830454}" returnToParent="0" transitionDur="1000">
                      <p166:blipFill xmlns:p166="http://schemas.microsoft.com/office/powerpoint/2016/6/main">
                        <a:blip r:embed="rId3"/>
                        <a:stretch>
                          <a:fillRect/>
                        </a:stretch>
                      </p166:blipFill>
                      <p166:spPr xmlns:p166="http://schemas.microsoft.com/office/powerpoint/2016/6/main">
                        <a:xfrm>
                          <a:off x="0" y="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166:spPr>
                    </pslz:zmPr>
                  </pslz:sldZmObj>
                </pslz:sldZm>
              </a:graphicData>
            </a:graphic>
          </p:graphicFrame>
        </mc:Choice>
        <mc:Fallback xmlns="">
          <p:pic>
            <p:nvPicPr>
              <p:cNvPr id="7" name="Slide Zoom 6"/>
              <p:cNvPicPr>
                <a:picLocks noGrp="1" noRot="1" noChangeAspect="1" noMove="1" noResize="1" noEditPoints="1" noAdjustHandles="1" noChangeArrowheads="1" noChangeShapeType="1"/>
              </p:cNvPicPr>
              <p:nvPr/>
            </p:nvPicPr>
            <p:blipFill>
              <a:blip r:embed="rId4"/>
              <a:stretch>
                <a:fillRect/>
              </a:stretch>
            </p:blipFill>
            <p:spPr>
              <a:xfrm>
                <a:off x="6766849" y="396240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mc:Fallback>
      </mc:AlternateContent>
      <mc:AlternateContent xmlns:mc="http://schemas.openxmlformats.org/markup-compatibility/2006" xmlns:pslz="http://schemas.microsoft.com/office/powerpoint/2016/slidezoom">
        <mc:Choice Requires="pslz">
          <p:graphicFrame>
            <p:nvGraphicFramePr>
              <p:cNvPr id="5" name="Slide Zoom 4"/>
              <p:cNvGraphicFramePr>
                <a:graphicFrameLocks noChangeAspect="1"/>
              </p:cNvGraphicFramePr>
              <p:nvPr>
                <p:extLst>
                  <p:ext uri="{D42A27DB-BD31-4B8C-83A1-F6EECF244321}">
                    <p14:modId xmlns:p14="http://schemas.microsoft.com/office/powerpoint/2010/main" val="290992012"/>
                  </p:ext>
                </p:extLst>
              </p:nvPr>
            </p:nvGraphicFramePr>
            <p:xfrm>
              <a:off x="1524000" y="3962400"/>
              <a:ext cx="4800600" cy="2700338"/>
            </p:xfrm>
            <a:graphic>
              <a:graphicData uri="http://schemas.microsoft.com/office/powerpoint/2016/slidezoom">
                <pslz:sldZm>
                  <pslz:sldZmObj sldId="313" cId="386515581">
                    <pslz:zmPr id="{9D7EAF2F-0B77-437E-9FEA-00B4C446721C}" returnToParent="0" transitionDur="1000">
                      <p166:blipFill xmlns:p166="http://schemas.microsoft.com/office/powerpoint/2016/6/main">
                        <a:blip r:embed="rId5"/>
                        <a:stretch>
                          <a:fillRect/>
                        </a:stretch>
                      </p166:blipFill>
                      <p166:spPr xmlns:p166="http://schemas.microsoft.com/office/powerpoint/2016/6/main">
                        <a:xfrm>
                          <a:off x="0" y="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166:spPr>
                    </pslz:zmPr>
                  </pslz:sldZmObj>
                </pslz:sldZm>
              </a:graphicData>
            </a:graphic>
          </p:graphicFrame>
        </mc:Choice>
        <mc:Fallback xmlns="">
          <p:pic>
            <p:nvPicPr>
              <p:cNvPr id="5" name="Slide Zoom 4"/>
              <p:cNvPicPr>
                <a:picLocks noGrp="1" noRot="1" noChangeAspect="1" noMove="1" noResize="1" noEditPoints="1" noAdjustHandles="1" noChangeArrowheads="1" noChangeShapeType="1"/>
              </p:cNvPicPr>
              <p:nvPr/>
            </p:nvPicPr>
            <p:blipFill>
              <a:blip r:embed="rId6"/>
              <a:stretch>
                <a:fillRect/>
              </a:stretch>
            </p:blipFill>
            <p:spPr>
              <a:xfrm>
                <a:off x="1524000" y="3962400"/>
                <a:ext cx="4800600" cy="27003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mc:Fallback>
      </mc:AlternateContent>
    </p:spTree>
    <p:extLst>
      <p:ext uri="{BB962C8B-B14F-4D97-AF65-F5344CB8AC3E}">
        <p14:creationId xmlns:p14="http://schemas.microsoft.com/office/powerpoint/2010/main" val="2438390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spc="3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Acts 5:30, 31</a:t>
            </a:r>
          </a:p>
        </p:txBody>
      </p:sp>
      <p:sp>
        <p:nvSpPr>
          <p:cNvPr id="3" name="Content Placeholder 2"/>
          <p:cNvSpPr>
            <a:spLocks noGrp="1"/>
          </p:cNvSpPr>
          <p:nvPr>
            <p:ph idx="1"/>
          </p:nvPr>
        </p:nvSpPr>
        <p:spPr>
          <a:xfrm>
            <a:off x="685800" y="1524000"/>
            <a:ext cx="5160113" cy="4953000"/>
          </a:xfrm>
        </p:spPr>
        <p:txBody>
          <a:bodyPr>
            <a:normAutofit/>
          </a:bodyPr>
          <a:lstStyle/>
          <a:p>
            <a:pPr marL="0" indent="0">
              <a:buNone/>
            </a:pPr>
            <a:r>
              <a:rPr lang="en-US" dirty="0">
                <a:latin typeface="Segoe UI Semibold" panose="020B0702040204020203" pitchFamily="34" charset="0"/>
                <a:cs typeface="Segoe UI Semibold" panose="020B0702040204020203" pitchFamily="34" charset="0"/>
              </a:rPr>
              <a:t>30  "The God of our fathers raised up Jesus whom you murdered by hanging on a tree.</a:t>
            </a:r>
          </a:p>
          <a:p>
            <a:pPr marL="0" indent="0">
              <a:buNone/>
            </a:pPr>
            <a:r>
              <a:rPr lang="en-US" dirty="0">
                <a:latin typeface="Segoe UI Semibold" panose="020B0702040204020203" pitchFamily="34" charset="0"/>
                <a:cs typeface="Segoe UI Semibold" panose="020B0702040204020203" pitchFamily="34" charset="0"/>
              </a:rPr>
              <a:t>31  "Him God has exalted to His right hand to be Prince and Savior, </a:t>
            </a:r>
            <a:r>
              <a:rPr lang="en-US" b="1" dirty="0">
                <a:latin typeface="Segoe UI Semibold" panose="020B0702040204020203" pitchFamily="34" charset="0"/>
                <a:cs typeface="Segoe UI Semibold" panose="020B0702040204020203" pitchFamily="34" charset="0"/>
              </a:rPr>
              <a:t>to give </a:t>
            </a:r>
            <a:r>
              <a:rPr lang="en-US" u="sng" dirty="0">
                <a:latin typeface="Segoe UI Semibold" panose="020B0702040204020203" pitchFamily="34" charset="0"/>
                <a:cs typeface="Segoe UI Semibold" panose="020B0702040204020203" pitchFamily="34" charset="0"/>
              </a:rPr>
              <a:t>repentance</a:t>
            </a:r>
            <a:r>
              <a:rPr lang="en-US" dirty="0">
                <a:latin typeface="Segoe UI Semibold" panose="020B0702040204020203" pitchFamily="34" charset="0"/>
                <a:cs typeface="Segoe UI Semibold" panose="020B0702040204020203" pitchFamily="34" charset="0"/>
              </a:rPr>
              <a:t> to Israel </a:t>
            </a:r>
            <a:r>
              <a:rPr lang="en-US" u="sng" dirty="0">
                <a:latin typeface="Segoe UI Semibold" panose="020B0702040204020203" pitchFamily="34" charset="0"/>
                <a:cs typeface="Segoe UI Semibold" panose="020B0702040204020203" pitchFamily="34" charset="0"/>
              </a:rPr>
              <a:t>and forgiveness </a:t>
            </a:r>
            <a:r>
              <a:rPr lang="en-US" dirty="0">
                <a:latin typeface="Segoe UI Semibold" panose="020B0702040204020203" pitchFamily="34" charset="0"/>
                <a:cs typeface="Segoe UI Semibold" panose="020B0702040204020203" pitchFamily="34" charset="0"/>
              </a:rPr>
              <a:t>of sins.</a:t>
            </a:r>
          </a:p>
        </p:txBody>
      </p:sp>
      <p:grpSp>
        <p:nvGrpSpPr>
          <p:cNvPr id="4" name="Group 3"/>
          <p:cNvGrpSpPr/>
          <p:nvPr/>
        </p:nvGrpSpPr>
        <p:grpSpPr>
          <a:xfrm>
            <a:off x="5845912" y="1676400"/>
            <a:ext cx="5812687" cy="4454818"/>
            <a:chOff x="123519" y="1844957"/>
            <a:chExt cx="4434977" cy="4454818"/>
          </a:xfrm>
        </p:grpSpPr>
        <p:grpSp>
          <p:nvGrpSpPr>
            <p:cNvPr id="5" name="Group 4"/>
            <p:cNvGrpSpPr/>
            <p:nvPr/>
          </p:nvGrpSpPr>
          <p:grpSpPr>
            <a:xfrm>
              <a:off x="123519" y="1844957"/>
              <a:ext cx="4434977" cy="4327243"/>
              <a:chOff x="123519" y="1844957"/>
              <a:chExt cx="4434977" cy="4327243"/>
            </a:xfrm>
            <a:effectLst>
              <a:outerShdw blurRad="76200" dir="12000000" sy="23000" kx="1200000" algn="br" rotWithShape="0">
                <a:prstClr val="black">
                  <a:alpha val="16000"/>
                </a:prstClr>
              </a:outerShdw>
            </a:effectLst>
          </p:grpSpPr>
          <p:sp>
            <p:nvSpPr>
              <p:cNvPr id="13" name="Cylinder 12"/>
              <p:cNvSpPr/>
              <p:nvPr/>
            </p:nvSpPr>
            <p:spPr>
              <a:xfrm>
                <a:off x="3962592" y="1857601"/>
                <a:ext cx="595904" cy="4314599"/>
              </a:xfrm>
              <a:prstGeom prst="can">
                <a:avLst/>
              </a:prstGeom>
              <a:solidFill>
                <a:schemeClr val="accent6"/>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Cylinder 13"/>
              <p:cNvSpPr/>
              <p:nvPr/>
            </p:nvSpPr>
            <p:spPr>
              <a:xfrm>
                <a:off x="123519" y="1844957"/>
                <a:ext cx="595904" cy="4314599"/>
              </a:xfrm>
              <a:prstGeom prst="can">
                <a:avLst/>
              </a:prstGeom>
              <a:solidFill>
                <a:schemeClr val="accent6"/>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TextBox 14"/>
              <p:cNvSpPr txBox="1"/>
              <p:nvPr/>
            </p:nvSpPr>
            <p:spPr>
              <a:xfrm>
                <a:off x="421471" y="2203932"/>
                <a:ext cx="3866564" cy="3539430"/>
              </a:xfrm>
              <a:prstGeom prst="rect">
                <a:avLst/>
              </a:prstGeom>
              <a:ln w="76200">
                <a:solidFill>
                  <a:schemeClr val="accent6">
                    <a:lumMod val="50000"/>
                  </a:schemeClr>
                </a:solidFill>
              </a:ln>
              <a:effectLst>
                <a:glow rad="127000">
                  <a:srgbClr val="92D050"/>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US" sz="3200" b="1" spc="-90" dirty="0">
                    <a:latin typeface="Candara" panose="020E0502030303020204" pitchFamily="34" charset="0"/>
                  </a:rPr>
                  <a:t>By His Resurrection and Ascension</a:t>
                </a:r>
                <a:endParaRPr lang="en-US" sz="3200" spc="-90" dirty="0">
                  <a:latin typeface="Candara" panose="020E0502030303020204" pitchFamily="34" charset="0"/>
                </a:endParaRPr>
              </a:p>
              <a:p>
                <a:pPr marL="457200" indent="-457200">
                  <a:buFont typeface="Arial" panose="020B0604020202020204" pitchFamily="34" charset="0"/>
                  <a:buChar char="•"/>
                </a:pPr>
                <a:r>
                  <a:rPr lang="en-US" sz="3200" b="1" spc="-90" dirty="0">
                    <a:latin typeface="Candara" panose="020E0502030303020204" pitchFamily="34" charset="0"/>
                  </a:rPr>
                  <a:t>By Giving the Spirit to the Apostles </a:t>
                </a:r>
                <a:r>
                  <a:rPr lang="en-US" sz="3200" spc="-90" dirty="0">
                    <a:latin typeface="Candara" panose="020E0502030303020204" pitchFamily="34" charset="0"/>
                  </a:rPr>
                  <a:t>(Jn. 16:7-13; Acts 5:32)</a:t>
                </a:r>
              </a:p>
              <a:p>
                <a:pPr marL="457200" indent="-457200">
                  <a:buFont typeface="Arial" panose="020B0604020202020204" pitchFamily="34" charset="0"/>
                  <a:buChar char="•"/>
                </a:pPr>
                <a:r>
                  <a:rPr lang="en-US" sz="3200" b="1" spc="-90" dirty="0">
                    <a:latin typeface="Candara" panose="020E0502030303020204" pitchFamily="34" charset="0"/>
                  </a:rPr>
                  <a:t>By Preaching </a:t>
                </a:r>
                <a:r>
                  <a:rPr lang="en-US" sz="3200" spc="-90" dirty="0">
                    <a:latin typeface="Candara" panose="020E0502030303020204" pitchFamily="34" charset="0"/>
                  </a:rPr>
                  <a:t>(Acts 5:19, </a:t>
                </a:r>
                <a:br>
                  <a:rPr lang="en-US" sz="3200" spc="-90" dirty="0">
                    <a:latin typeface="Candara" panose="020E0502030303020204" pitchFamily="34" charset="0"/>
                  </a:rPr>
                </a:br>
                <a:r>
                  <a:rPr lang="en-US" sz="3200" spc="-90" dirty="0">
                    <a:latin typeface="Candara" panose="020E0502030303020204" pitchFamily="34" charset="0"/>
                  </a:rPr>
                  <a:t>20, 25, 42; Matt. 12:41)</a:t>
                </a:r>
              </a:p>
            </p:txBody>
          </p:sp>
        </p:grpSp>
        <p:sp>
          <p:nvSpPr>
            <p:cNvPr id="6" name="TextBox 5"/>
            <p:cNvSpPr txBox="1"/>
            <p:nvPr/>
          </p:nvSpPr>
          <p:spPr>
            <a:xfrm>
              <a:off x="372486" y="5715000"/>
              <a:ext cx="3952036" cy="584775"/>
            </a:xfrm>
            <a:prstGeom prst="rect">
              <a:avLst/>
            </a:prstGeom>
            <a:noFill/>
          </p:spPr>
          <p:txBody>
            <a:bodyPr wrap="square" rtlCol="0">
              <a:spAutoFit/>
            </a:bodyPr>
            <a:lstStyle/>
            <a:p>
              <a:pPr algn="ctr"/>
              <a:endParaRPr lang="en-US" sz="3200" b="1" dirty="0">
                <a:solidFill>
                  <a:schemeClr val="accent2"/>
                </a:solidFill>
                <a:latin typeface="Cambria" panose="02040503050406030204" pitchFamily="18" charset="0"/>
              </a:endParaRPr>
            </a:p>
          </p:txBody>
        </p:sp>
        <p:sp>
          <p:nvSpPr>
            <p:cNvPr id="7" name="Oval 6"/>
            <p:cNvSpPr/>
            <p:nvPr/>
          </p:nvSpPr>
          <p:spPr>
            <a:xfrm>
              <a:off x="512154" y="2413085"/>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512153" y="3384567"/>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510895" y="4841049"/>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4064071" y="4841049"/>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4071535" y="3384567"/>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4064070" y="2419314"/>
              <a:ext cx="121997" cy="148366"/>
            </a:xfrm>
            <a:prstGeom prst="ellipse">
              <a:avLst/>
            </a:prstGeom>
            <a:solidFill>
              <a:schemeClr val="accent5"/>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TextBox 15"/>
          <p:cNvSpPr txBox="1"/>
          <p:nvPr/>
        </p:nvSpPr>
        <p:spPr>
          <a:xfrm>
            <a:off x="6626931" y="1414790"/>
            <a:ext cx="4250649" cy="584775"/>
          </a:xfrm>
          <a:prstGeom prst="rect">
            <a:avLst/>
          </a:prstGeom>
          <a:noFill/>
        </p:spPr>
        <p:txBody>
          <a:bodyPr wrap="square" rtlCol="0">
            <a:spAutoFit/>
          </a:bodyPr>
          <a:lstStyle/>
          <a:p>
            <a:pPr algn="ctr"/>
            <a:r>
              <a:rPr lang="en-US" sz="3200" b="1" spc="600" dirty="0">
                <a:ln w="9525">
                  <a:solidFill>
                    <a:schemeClr val="tx2"/>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HOW?</a:t>
            </a:r>
          </a:p>
        </p:txBody>
      </p:sp>
    </p:spTree>
    <p:extLst>
      <p:ext uri="{BB962C8B-B14F-4D97-AF65-F5344CB8AC3E}">
        <p14:creationId xmlns:p14="http://schemas.microsoft.com/office/powerpoint/2010/main" val="68549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God Grants Men Repentance</a:t>
            </a:r>
          </a:p>
        </p:txBody>
      </p:sp>
      <p:sp>
        <p:nvSpPr>
          <p:cNvPr id="3" name="Content Placeholder 2"/>
          <p:cNvSpPr>
            <a:spLocks noGrp="1"/>
          </p:cNvSpPr>
          <p:nvPr>
            <p:ph idx="1"/>
          </p:nvPr>
        </p:nvSpPr>
        <p:spPr>
          <a:xfrm>
            <a:off x="914400" y="1828800"/>
            <a:ext cx="10668000" cy="4953000"/>
          </a:xfrm>
        </p:spPr>
        <p:txBody>
          <a:bodyPr/>
          <a:lstStyle/>
          <a:p>
            <a:pPr marL="514350" indent="-514350">
              <a:buFont typeface="+mj-lt"/>
              <a:buAutoNum type="arabicPeriod"/>
            </a:pPr>
            <a:r>
              <a:rPr lang="en-US" sz="4000" dirty="0">
                <a:latin typeface="Segoe UI Black" panose="020B0A02040204020203" pitchFamily="34" charset="0"/>
                <a:ea typeface="Segoe UI Black" panose="020B0A02040204020203" pitchFamily="34" charset="0"/>
                <a:cs typeface="Segoe UI Black" panose="020B0A02040204020203" pitchFamily="34" charset="0"/>
              </a:rPr>
              <a:t>By having His word preached to them</a:t>
            </a:r>
          </a:p>
          <a:p>
            <a:pPr marL="514350" indent="-514350">
              <a:buFont typeface="+mj-lt"/>
              <a:buAutoNum type="arabicPeriod"/>
            </a:pPr>
            <a:r>
              <a:rPr lang="en-US" sz="4000" dirty="0">
                <a:latin typeface="Segoe UI Black" panose="020B0A02040204020203" pitchFamily="34" charset="0"/>
                <a:ea typeface="Segoe UI Black" panose="020B0A02040204020203" pitchFamily="34" charset="0"/>
                <a:cs typeface="Segoe UI Black" panose="020B0A02040204020203" pitchFamily="34" charset="0"/>
              </a:rPr>
              <a:t>By giving them </a:t>
            </a:r>
            <a:r>
              <a:rPr lang="en-US" sz="4000" u="sng" dirty="0">
                <a:latin typeface="Segoe UI Black" panose="020B0A02040204020203" pitchFamily="34" charset="0"/>
                <a:ea typeface="Segoe UI Black" panose="020B0A02040204020203" pitchFamily="34" charset="0"/>
                <a:cs typeface="Segoe UI Black" panose="020B0A02040204020203" pitchFamily="34" charset="0"/>
              </a:rPr>
              <a:t>opportunity</a:t>
            </a:r>
            <a:r>
              <a:rPr lang="en-US" sz="4000" dirty="0">
                <a:latin typeface="Segoe UI Black" panose="020B0A02040204020203" pitchFamily="34" charset="0"/>
                <a:ea typeface="Segoe UI Black" panose="020B0A02040204020203" pitchFamily="34" charset="0"/>
                <a:cs typeface="Segoe UI Black" panose="020B0A02040204020203" pitchFamily="34" charset="0"/>
              </a:rPr>
              <a:t> (time) to repent</a:t>
            </a:r>
          </a:p>
          <a:p>
            <a:pPr lvl="1"/>
            <a:r>
              <a:rPr lang="en-US" sz="3600" dirty="0">
                <a:latin typeface="Segoe UI Semibold" panose="020B0702040204020203" pitchFamily="34" charset="0"/>
                <a:cs typeface="Segoe UI Semibold" panose="020B0702040204020203" pitchFamily="34" charset="0"/>
              </a:rPr>
              <a:t>When God gives someone </a:t>
            </a:r>
            <a:r>
              <a:rPr lang="en-US" sz="3600" u="sng" dirty="0">
                <a:latin typeface="Segoe UI Semibold" panose="020B0702040204020203" pitchFamily="34" charset="0"/>
                <a:cs typeface="Segoe UI Semibold" panose="020B0702040204020203" pitchFamily="34" charset="0"/>
              </a:rPr>
              <a:t>time</a:t>
            </a:r>
            <a:r>
              <a:rPr lang="en-US" sz="3600" dirty="0">
                <a:latin typeface="Segoe UI Semibold" panose="020B0702040204020203" pitchFamily="34" charset="0"/>
                <a:cs typeface="Segoe UI Semibold" panose="020B0702040204020203" pitchFamily="34" charset="0"/>
              </a:rPr>
              <a:t> and the </a:t>
            </a:r>
            <a:r>
              <a:rPr lang="en-US" sz="3600" u="sng" dirty="0">
                <a:latin typeface="Segoe UI Semibold" panose="020B0702040204020203" pitchFamily="34" charset="0"/>
                <a:cs typeface="Segoe UI Semibold" panose="020B0702040204020203" pitchFamily="34" charset="0"/>
              </a:rPr>
              <a:t>word</a:t>
            </a:r>
            <a:r>
              <a:rPr lang="en-US" sz="3600" dirty="0">
                <a:latin typeface="Segoe UI Semibold" panose="020B0702040204020203" pitchFamily="34" charset="0"/>
                <a:cs typeface="Segoe UI Semibold" panose="020B0702040204020203" pitchFamily="34" charset="0"/>
              </a:rPr>
              <a:t>, He is granting him repentance (Rev. 2:5, 16, 21)</a:t>
            </a:r>
          </a:p>
          <a:p>
            <a:pPr lvl="1"/>
            <a:r>
              <a:rPr lang="en-US" sz="3600" dirty="0">
                <a:latin typeface="Segoe UI Semibold" panose="020B0702040204020203" pitchFamily="34" charset="0"/>
                <a:cs typeface="Segoe UI Semibold" panose="020B0702040204020203" pitchFamily="34" charset="0"/>
              </a:rPr>
              <a:t>The need to speedily repent exists for anyone living in sin (Rev. 3:19)</a:t>
            </a:r>
          </a:p>
        </p:txBody>
      </p:sp>
    </p:spTree>
    <p:extLst>
      <p:ext uri="{BB962C8B-B14F-4D97-AF65-F5344CB8AC3E}">
        <p14:creationId xmlns:p14="http://schemas.microsoft.com/office/powerpoint/2010/main" val="553135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What is Involved in </a:t>
            </a:r>
            <a:r>
              <a:rPr lang="en-US" spc="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Fruitful Repentance?</a:t>
            </a:r>
            <a:endParaRPr lang="en-US" spc="600"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Content Placeholder 2"/>
          <p:cNvSpPr>
            <a:spLocks noGrp="1"/>
          </p:cNvSpPr>
          <p:nvPr>
            <p:ph idx="1"/>
          </p:nvPr>
        </p:nvSpPr>
        <p:spPr/>
        <p:txBody>
          <a:bodyPr/>
          <a:lstStyle/>
          <a:p>
            <a:r>
              <a:rPr lang="en-US" sz="4000" dirty="0">
                <a:latin typeface="Segoe UI Black" panose="020B0A02040204020203" pitchFamily="34" charset="0"/>
                <a:ea typeface="Segoe UI Black" panose="020B0A02040204020203" pitchFamily="34" charset="0"/>
                <a:cs typeface="Segoe UI Black" panose="020B0A02040204020203" pitchFamily="34" charset="0"/>
              </a:rPr>
              <a:t>Our emotion is changed</a:t>
            </a:r>
          </a:p>
          <a:p>
            <a:pPr lvl="1"/>
            <a:r>
              <a:rPr lang="en-US" sz="3600" dirty="0">
                <a:latin typeface="Segoe UI Semibold" panose="020B0702040204020203" pitchFamily="34" charset="0"/>
                <a:ea typeface="Segoe UI Black" panose="020B0A02040204020203" pitchFamily="34" charset="0"/>
                <a:cs typeface="Segoe UI Semibold" panose="020B0702040204020203" pitchFamily="34" charset="0"/>
              </a:rPr>
              <a:t>2 Corinthians 7:10</a:t>
            </a:r>
          </a:p>
          <a:p>
            <a:r>
              <a:rPr lang="en-US" sz="4000" dirty="0">
                <a:latin typeface="Segoe UI Black" panose="020B0A02040204020203" pitchFamily="34" charset="0"/>
                <a:ea typeface="Segoe UI Black" panose="020B0A02040204020203" pitchFamily="34" charset="0"/>
                <a:cs typeface="Segoe UI Black" panose="020B0A02040204020203" pitchFamily="34" charset="0"/>
              </a:rPr>
              <a:t>Our view of self is changed</a:t>
            </a:r>
          </a:p>
          <a:p>
            <a:pPr lvl="1"/>
            <a:r>
              <a:rPr lang="en-US" sz="3600" dirty="0">
                <a:latin typeface="Segoe UI Semibold" panose="020B0702040204020203" pitchFamily="34" charset="0"/>
                <a:ea typeface="Segoe UI Black" panose="020B0A02040204020203" pitchFamily="34" charset="0"/>
                <a:cs typeface="Segoe UI Semibold" panose="020B0702040204020203" pitchFamily="34" charset="0"/>
              </a:rPr>
              <a:t>Isaiah 6:5; Job 42:6; Luke 5:8; etc.</a:t>
            </a:r>
          </a:p>
          <a:p>
            <a:r>
              <a:rPr lang="en-US" sz="4000" dirty="0">
                <a:latin typeface="Segoe UI Black" panose="020B0A02040204020203" pitchFamily="34" charset="0"/>
                <a:ea typeface="Segoe UI Black" panose="020B0A02040204020203" pitchFamily="34" charset="0"/>
                <a:cs typeface="Segoe UI Black" panose="020B0A02040204020203" pitchFamily="34" charset="0"/>
              </a:rPr>
              <a:t>Our will is changed</a:t>
            </a:r>
          </a:p>
          <a:p>
            <a:pPr lvl="1"/>
            <a:r>
              <a:rPr lang="en-US" sz="3600" dirty="0">
                <a:latin typeface="Segoe UI Semibold" panose="020B0702040204020203" pitchFamily="34" charset="0"/>
                <a:ea typeface="Segoe UI Black" panose="020B0A02040204020203" pitchFamily="34" charset="0"/>
                <a:cs typeface="Segoe UI Semibold" panose="020B0702040204020203" pitchFamily="34" charset="0"/>
              </a:rPr>
              <a:t>Matthew 21:28-31; Proverbs 1:23; Ezek. 33:11</a:t>
            </a:r>
          </a:p>
        </p:txBody>
      </p:sp>
    </p:spTree>
    <p:extLst>
      <p:ext uri="{BB962C8B-B14F-4D97-AF65-F5344CB8AC3E}">
        <p14:creationId xmlns:p14="http://schemas.microsoft.com/office/powerpoint/2010/main" val="36902057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7104" y="2057400"/>
            <a:ext cx="9874750" cy="1879600"/>
          </a:xfrm>
        </p:spPr>
        <p:txBody>
          <a:bodyPr>
            <a:prstTxWarp prst="textCanUp">
              <a:avLst/>
            </a:prstTxWarp>
          </a:bodyPr>
          <a:lstStyle/>
          <a:p>
            <a:pPr algn="ct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5">
                      <a:satMod val="175000"/>
                      <a:alpha val="40000"/>
                    </a:schemeClr>
                  </a:glow>
                  <a:innerShdw blurRad="177800">
                    <a:schemeClr val="accent3">
                      <a:lumMod val="50000"/>
                    </a:schemeClr>
                  </a:innerShdw>
                </a:effectLst>
                <a:latin typeface="Arial Black" panose="020B0A04020102020204" pitchFamily="34" charset="0"/>
              </a:rPr>
              <a:t>REPENTANCE</a:t>
            </a:r>
          </a:p>
        </p:txBody>
      </p:sp>
      <p:sp>
        <p:nvSpPr>
          <p:cNvPr id="5" name="Subtitle 4"/>
          <p:cNvSpPr>
            <a:spLocks noGrp="1"/>
          </p:cNvSpPr>
          <p:nvPr>
            <p:ph type="subTitle" idx="1"/>
          </p:nvPr>
        </p:nvSpPr>
        <p:spPr>
          <a:xfrm>
            <a:off x="2243668" y="4686300"/>
            <a:ext cx="7814733" cy="1257300"/>
          </a:xfrm>
        </p:spPr>
        <p:txBody>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teaching of men versus the teaching of God</a:t>
            </a:r>
          </a:p>
        </p:txBody>
      </p:sp>
      <p:sp>
        <p:nvSpPr>
          <p:cNvPr id="6" name="TextBox 5"/>
          <p:cNvSpPr txBox="1"/>
          <p:nvPr/>
        </p:nvSpPr>
        <p:spPr>
          <a:xfrm>
            <a:off x="2047154" y="1143000"/>
            <a:ext cx="8613448"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Exposing False Reasons For Refusing To Preach On</a:t>
            </a:r>
          </a:p>
        </p:txBody>
      </p:sp>
    </p:spTree>
    <p:extLst>
      <p:ext uri="{BB962C8B-B14F-4D97-AF65-F5344CB8AC3E}">
        <p14:creationId xmlns:p14="http://schemas.microsoft.com/office/powerpoint/2010/main" val="11870520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5">
                                            <p:txEl>
                                              <p:pRg st="0" end="0"/>
                                            </p:txEl>
                                          </p:spTgt>
                                        </p:tgtEl>
                                      </p:cBhvr>
                                      <p:by x="150000" y="150000"/>
                                    </p:animScale>
                                  </p:childTnLst>
                                </p:cTn>
                              </p:par>
                            </p:childTnLst>
                          </p:cTn>
                        </p:par>
                        <p:par>
                          <p:cTn id="7" fill="hold">
                            <p:stCondLst>
                              <p:cond delay="200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ln>
            <a:noFill/>
          </a:ln>
          <a:effectLst>
            <a:softEdge rad="317500"/>
          </a:effectLst>
        </p:spPr>
      </p:pic>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artisticGlowDiffused/>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541191" y="3223958"/>
            <a:ext cx="1075460" cy="1611575"/>
          </a:xfrm>
          <a:prstGeom prst="ellipse">
            <a:avLst/>
          </a:prstGeom>
          <a:ln>
            <a:noFill/>
          </a:ln>
          <a:effectLst>
            <a:softEdge rad="112500"/>
          </a:effectLst>
        </p:spPr>
      </p:pic>
      <p:grpSp>
        <p:nvGrpSpPr>
          <p:cNvPr id="24" name="Group 23"/>
          <p:cNvGrpSpPr/>
          <p:nvPr/>
        </p:nvGrpSpPr>
        <p:grpSpPr>
          <a:xfrm>
            <a:off x="4789595" y="3961182"/>
            <a:ext cx="2854314" cy="2032613"/>
            <a:chOff x="3265595" y="3961175"/>
            <a:chExt cx="2854314" cy="2032613"/>
          </a:xfrm>
        </p:grpSpPr>
        <p:sp>
          <p:nvSpPr>
            <p:cNvPr id="8" name="Arrow: Up 7"/>
            <p:cNvSpPr/>
            <p:nvPr/>
          </p:nvSpPr>
          <p:spPr>
            <a:xfrm rot="426757">
              <a:off x="3265595" y="3961175"/>
              <a:ext cx="2854314" cy="2032613"/>
            </a:xfrm>
            <a:custGeom>
              <a:avLst/>
              <a:gdLst>
                <a:gd name="connsiteX0" fmla="*/ 0 w 1295400"/>
                <a:gd name="connsiteY0" fmla="*/ 647700 h 1735351"/>
                <a:gd name="connsiteX1" fmla="*/ 647700 w 1295400"/>
                <a:gd name="connsiteY1" fmla="*/ 0 h 1735351"/>
                <a:gd name="connsiteX2" fmla="*/ 1295400 w 1295400"/>
                <a:gd name="connsiteY2" fmla="*/ 647700 h 1735351"/>
                <a:gd name="connsiteX3" fmla="*/ 971550 w 1295400"/>
                <a:gd name="connsiteY3" fmla="*/ 647700 h 1735351"/>
                <a:gd name="connsiteX4" fmla="*/ 971550 w 1295400"/>
                <a:gd name="connsiteY4" fmla="*/ 1735351 h 1735351"/>
                <a:gd name="connsiteX5" fmla="*/ 323850 w 1295400"/>
                <a:gd name="connsiteY5" fmla="*/ 1735351 h 1735351"/>
                <a:gd name="connsiteX6" fmla="*/ 323850 w 1295400"/>
                <a:gd name="connsiteY6" fmla="*/ 647700 h 1735351"/>
                <a:gd name="connsiteX7" fmla="*/ 0 w 1295400"/>
                <a:gd name="connsiteY7" fmla="*/ 647700 h 1735351"/>
                <a:gd name="connsiteX0" fmla="*/ 0 w 1295400"/>
                <a:gd name="connsiteY0" fmla="*/ 647700 h 1735351"/>
                <a:gd name="connsiteX1" fmla="*/ 647700 w 1295400"/>
                <a:gd name="connsiteY1" fmla="*/ 0 h 1735351"/>
                <a:gd name="connsiteX2" fmla="*/ 1295400 w 1295400"/>
                <a:gd name="connsiteY2" fmla="*/ 647700 h 1735351"/>
                <a:gd name="connsiteX3" fmla="*/ 971550 w 1295400"/>
                <a:gd name="connsiteY3" fmla="*/ 647700 h 1735351"/>
                <a:gd name="connsiteX4" fmla="*/ 971550 w 1295400"/>
                <a:gd name="connsiteY4" fmla="*/ 1735351 h 1735351"/>
                <a:gd name="connsiteX5" fmla="*/ 87630 w 1295400"/>
                <a:gd name="connsiteY5" fmla="*/ 1720111 h 1735351"/>
                <a:gd name="connsiteX6" fmla="*/ 323850 w 1295400"/>
                <a:gd name="connsiteY6" fmla="*/ 647700 h 1735351"/>
                <a:gd name="connsiteX7" fmla="*/ 0 w 1295400"/>
                <a:gd name="connsiteY7" fmla="*/ 647700 h 1735351"/>
                <a:gd name="connsiteX0" fmla="*/ 0 w 1299210"/>
                <a:gd name="connsiteY0" fmla="*/ 647700 h 1720111"/>
                <a:gd name="connsiteX1" fmla="*/ 647700 w 1299210"/>
                <a:gd name="connsiteY1" fmla="*/ 0 h 1720111"/>
                <a:gd name="connsiteX2" fmla="*/ 1295400 w 1299210"/>
                <a:gd name="connsiteY2" fmla="*/ 647700 h 1720111"/>
                <a:gd name="connsiteX3" fmla="*/ 971550 w 1299210"/>
                <a:gd name="connsiteY3" fmla="*/ 647700 h 1720111"/>
                <a:gd name="connsiteX4" fmla="*/ 1299210 w 1299210"/>
                <a:gd name="connsiteY4" fmla="*/ 1720111 h 1720111"/>
                <a:gd name="connsiteX5" fmla="*/ 87630 w 1299210"/>
                <a:gd name="connsiteY5" fmla="*/ 1720111 h 1720111"/>
                <a:gd name="connsiteX6" fmla="*/ 323850 w 1299210"/>
                <a:gd name="connsiteY6" fmla="*/ 647700 h 1720111"/>
                <a:gd name="connsiteX7" fmla="*/ 0 w 1299210"/>
                <a:gd name="connsiteY7" fmla="*/ 647700 h 1720111"/>
                <a:gd name="connsiteX0" fmla="*/ 285750 w 1584960"/>
                <a:gd name="connsiteY0" fmla="*/ 647700 h 1735351"/>
                <a:gd name="connsiteX1" fmla="*/ 933450 w 1584960"/>
                <a:gd name="connsiteY1" fmla="*/ 0 h 1735351"/>
                <a:gd name="connsiteX2" fmla="*/ 1581150 w 1584960"/>
                <a:gd name="connsiteY2" fmla="*/ 647700 h 1735351"/>
                <a:gd name="connsiteX3" fmla="*/ 1257300 w 1584960"/>
                <a:gd name="connsiteY3" fmla="*/ 647700 h 1735351"/>
                <a:gd name="connsiteX4" fmla="*/ 1584960 w 1584960"/>
                <a:gd name="connsiteY4" fmla="*/ 1720111 h 1735351"/>
                <a:gd name="connsiteX5" fmla="*/ 0 w 1584960"/>
                <a:gd name="connsiteY5" fmla="*/ 1735351 h 1735351"/>
                <a:gd name="connsiteX6" fmla="*/ 609600 w 1584960"/>
                <a:gd name="connsiteY6" fmla="*/ 647700 h 1735351"/>
                <a:gd name="connsiteX7" fmla="*/ 285750 w 1584960"/>
                <a:gd name="connsiteY7" fmla="*/ 647700 h 1735351"/>
                <a:gd name="connsiteX0" fmla="*/ 285750 w 1828800"/>
                <a:gd name="connsiteY0" fmla="*/ 647700 h 1735351"/>
                <a:gd name="connsiteX1" fmla="*/ 933450 w 1828800"/>
                <a:gd name="connsiteY1" fmla="*/ 0 h 1735351"/>
                <a:gd name="connsiteX2" fmla="*/ 1581150 w 1828800"/>
                <a:gd name="connsiteY2" fmla="*/ 647700 h 1735351"/>
                <a:gd name="connsiteX3" fmla="*/ 1257300 w 1828800"/>
                <a:gd name="connsiteY3" fmla="*/ 647700 h 1735351"/>
                <a:gd name="connsiteX4" fmla="*/ 1828800 w 1828800"/>
                <a:gd name="connsiteY4" fmla="*/ 1712491 h 1735351"/>
                <a:gd name="connsiteX5" fmla="*/ 0 w 1828800"/>
                <a:gd name="connsiteY5" fmla="*/ 1735351 h 1735351"/>
                <a:gd name="connsiteX6" fmla="*/ 609600 w 1828800"/>
                <a:gd name="connsiteY6" fmla="*/ 647700 h 1735351"/>
                <a:gd name="connsiteX7" fmla="*/ 285750 w 1828800"/>
                <a:gd name="connsiteY7" fmla="*/ 647700 h 1735351"/>
                <a:gd name="connsiteX0" fmla="*/ 285750 w 1828800"/>
                <a:gd name="connsiteY0" fmla="*/ 403860 h 1491511"/>
                <a:gd name="connsiteX1" fmla="*/ 948690 w 1828800"/>
                <a:gd name="connsiteY1" fmla="*/ 0 h 1491511"/>
                <a:gd name="connsiteX2" fmla="*/ 1581150 w 1828800"/>
                <a:gd name="connsiteY2" fmla="*/ 403860 h 1491511"/>
                <a:gd name="connsiteX3" fmla="*/ 1257300 w 1828800"/>
                <a:gd name="connsiteY3" fmla="*/ 403860 h 1491511"/>
                <a:gd name="connsiteX4" fmla="*/ 1828800 w 1828800"/>
                <a:gd name="connsiteY4" fmla="*/ 1468651 h 1491511"/>
                <a:gd name="connsiteX5" fmla="*/ 0 w 1828800"/>
                <a:gd name="connsiteY5" fmla="*/ 1491511 h 1491511"/>
                <a:gd name="connsiteX6" fmla="*/ 609600 w 1828800"/>
                <a:gd name="connsiteY6" fmla="*/ 403860 h 1491511"/>
                <a:gd name="connsiteX7" fmla="*/ 285750 w 1828800"/>
                <a:gd name="connsiteY7" fmla="*/ 403860 h 1491511"/>
                <a:gd name="connsiteX0" fmla="*/ 285750 w 1828800"/>
                <a:gd name="connsiteY0" fmla="*/ 403860 h 1491511"/>
                <a:gd name="connsiteX1" fmla="*/ 948690 w 1828800"/>
                <a:gd name="connsiteY1" fmla="*/ 0 h 1491511"/>
                <a:gd name="connsiteX2" fmla="*/ 1581150 w 1828800"/>
                <a:gd name="connsiteY2" fmla="*/ 403860 h 1491511"/>
                <a:gd name="connsiteX3" fmla="*/ 1257300 w 1828800"/>
                <a:gd name="connsiteY3" fmla="*/ 403860 h 1491511"/>
                <a:gd name="connsiteX4" fmla="*/ 1828800 w 1828800"/>
                <a:gd name="connsiteY4" fmla="*/ 1468651 h 1491511"/>
                <a:gd name="connsiteX5" fmla="*/ 842010 w 1828800"/>
                <a:gd name="connsiteY5" fmla="*/ 1476272 h 1491511"/>
                <a:gd name="connsiteX6" fmla="*/ 0 w 1828800"/>
                <a:gd name="connsiteY6" fmla="*/ 1491511 h 1491511"/>
                <a:gd name="connsiteX7" fmla="*/ 609600 w 1828800"/>
                <a:gd name="connsiteY7" fmla="*/ 403860 h 1491511"/>
                <a:gd name="connsiteX8" fmla="*/ 285750 w 1828800"/>
                <a:gd name="connsiteY8" fmla="*/ 403860 h 1491511"/>
                <a:gd name="connsiteX0" fmla="*/ 331470 w 1874520"/>
                <a:gd name="connsiteY0" fmla="*/ 403860 h 1636291"/>
                <a:gd name="connsiteX1" fmla="*/ 994410 w 1874520"/>
                <a:gd name="connsiteY1" fmla="*/ 0 h 1636291"/>
                <a:gd name="connsiteX2" fmla="*/ 1626870 w 1874520"/>
                <a:gd name="connsiteY2" fmla="*/ 403860 h 1636291"/>
                <a:gd name="connsiteX3" fmla="*/ 1303020 w 1874520"/>
                <a:gd name="connsiteY3" fmla="*/ 403860 h 1636291"/>
                <a:gd name="connsiteX4" fmla="*/ 1874520 w 1874520"/>
                <a:gd name="connsiteY4" fmla="*/ 1468651 h 1636291"/>
                <a:gd name="connsiteX5" fmla="*/ 887730 w 1874520"/>
                <a:gd name="connsiteY5" fmla="*/ 1476272 h 1636291"/>
                <a:gd name="connsiteX6" fmla="*/ 0 w 1874520"/>
                <a:gd name="connsiteY6" fmla="*/ 1636291 h 1636291"/>
                <a:gd name="connsiteX7" fmla="*/ 655320 w 1874520"/>
                <a:gd name="connsiteY7" fmla="*/ 403860 h 1636291"/>
                <a:gd name="connsiteX8" fmla="*/ 331470 w 1874520"/>
                <a:gd name="connsiteY8" fmla="*/ 403860 h 1636291"/>
                <a:gd name="connsiteX0" fmla="*/ 331470 w 1973580"/>
                <a:gd name="connsiteY0" fmla="*/ 403860 h 1636291"/>
                <a:gd name="connsiteX1" fmla="*/ 994410 w 1973580"/>
                <a:gd name="connsiteY1" fmla="*/ 0 h 1636291"/>
                <a:gd name="connsiteX2" fmla="*/ 1626870 w 1973580"/>
                <a:gd name="connsiteY2" fmla="*/ 403860 h 1636291"/>
                <a:gd name="connsiteX3" fmla="*/ 1303020 w 1973580"/>
                <a:gd name="connsiteY3" fmla="*/ 403860 h 1636291"/>
                <a:gd name="connsiteX4" fmla="*/ 1973580 w 1973580"/>
                <a:gd name="connsiteY4" fmla="*/ 1636291 h 1636291"/>
                <a:gd name="connsiteX5" fmla="*/ 887730 w 1973580"/>
                <a:gd name="connsiteY5" fmla="*/ 1476272 h 1636291"/>
                <a:gd name="connsiteX6" fmla="*/ 0 w 1973580"/>
                <a:gd name="connsiteY6" fmla="*/ 1636291 h 1636291"/>
                <a:gd name="connsiteX7" fmla="*/ 655320 w 1973580"/>
                <a:gd name="connsiteY7" fmla="*/ 403860 h 1636291"/>
                <a:gd name="connsiteX8" fmla="*/ 331470 w 1973580"/>
                <a:gd name="connsiteY8" fmla="*/ 403860 h 1636291"/>
                <a:gd name="connsiteX0" fmla="*/ 331470 w 1973580"/>
                <a:gd name="connsiteY0" fmla="*/ 403860 h 1636291"/>
                <a:gd name="connsiteX1" fmla="*/ 994410 w 1973580"/>
                <a:gd name="connsiteY1" fmla="*/ 0 h 1636291"/>
                <a:gd name="connsiteX2" fmla="*/ 1626870 w 1973580"/>
                <a:gd name="connsiteY2" fmla="*/ 403860 h 1636291"/>
                <a:gd name="connsiteX3" fmla="*/ 1303020 w 1973580"/>
                <a:gd name="connsiteY3" fmla="*/ 403860 h 1636291"/>
                <a:gd name="connsiteX4" fmla="*/ 1973580 w 1973580"/>
                <a:gd name="connsiteY4" fmla="*/ 1636291 h 1636291"/>
                <a:gd name="connsiteX5" fmla="*/ 1002030 w 1973580"/>
                <a:gd name="connsiteY5" fmla="*/ 1468652 h 1636291"/>
                <a:gd name="connsiteX6" fmla="*/ 0 w 1973580"/>
                <a:gd name="connsiteY6" fmla="*/ 1636291 h 1636291"/>
                <a:gd name="connsiteX7" fmla="*/ 655320 w 1973580"/>
                <a:gd name="connsiteY7" fmla="*/ 403860 h 1636291"/>
                <a:gd name="connsiteX8" fmla="*/ 331470 w 1973580"/>
                <a:gd name="connsiteY8" fmla="*/ 403860 h 1636291"/>
                <a:gd name="connsiteX0" fmla="*/ 509270 w 2151380"/>
                <a:gd name="connsiteY0" fmla="*/ 403860 h 1822921"/>
                <a:gd name="connsiteX1" fmla="*/ 1172210 w 2151380"/>
                <a:gd name="connsiteY1" fmla="*/ 0 h 1822921"/>
                <a:gd name="connsiteX2" fmla="*/ 1804670 w 2151380"/>
                <a:gd name="connsiteY2" fmla="*/ 403860 h 1822921"/>
                <a:gd name="connsiteX3" fmla="*/ 1480820 w 2151380"/>
                <a:gd name="connsiteY3" fmla="*/ 403860 h 1822921"/>
                <a:gd name="connsiteX4" fmla="*/ 2151380 w 2151380"/>
                <a:gd name="connsiteY4" fmla="*/ 1636291 h 1822921"/>
                <a:gd name="connsiteX5" fmla="*/ 1179830 w 2151380"/>
                <a:gd name="connsiteY5" fmla="*/ 1468652 h 1822921"/>
                <a:gd name="connsiteX6" fmla="*/ 0 w 2151380"/>
                <a:gd name="connsiteY6" fmla="*/ 1822921 h 1822921"/>
                <a:gd name="connsiteX7" fmla="*/ 833120 w 2151380"/>
                <a:gd name="connsiteY7" fmla="*/ 403860 h 1822921"/>
                <a:gd name="connsiteX8" fmla="*/ 509270 w 2151380"/>
                <a:gd name="connsiteY8" fmla="*/ 403860 h 1822921"/>
                <a:gd name="connsiteX0" fmla="*/ 509270 w 2468880"/>
                <a:gd name="connsiteY0" fmla="*/ 403860 h 1822921"/>
                <a:gd name="connsiteX1" fmla="*/ 1172210 w 2468880"/>
                <a:gd name="connsiteY1" fmla="*/ 0 h 1822921"/>
                <a:gd name="connsiteX2" fmla="*/ 1804670 w 2468880"/>
                <a:gd name="connsiteY2" fmla="*/ 403860 h 1822921"/>
                <a:gd name="connsiteX3" fmla="*/ 1480820 w 2468880"/>
                <a:gd name="connsiteY3" fmla="*/ 403860 h 1822921"/>
                <a:gd name="connsiteX4" fmla="*/ 2468880 w 2468880"/>
                <a:gd name="connsiteY4" fmla="*/ 1811943 h 1822921"/>
                <a:gd name="connsiteX5" fmla="*/ 1179830 w 2468880"/>
                <a:gd name="connsiteY5" fmla="*/ 1468652 h 1822921"/>
                <a:gd name="connsiteX6" fmla="*/ 0 w 2468880"/>
                <a:gd name="connsiteY6" fmla="*/ 1822921 h 1822921"/>
                <a:gd name="connsiteX7" fmla="*/ 833120 w 2468880"/>
                <a:gd name="connsiteY7" fmla="*/ 403860 h 1822921"/>
                <a:gd name="connsiteX8" fmla="*/ 509270 w 2468880"/>
                <a:gd name="connsiteY8" fmla="*/ 403860 h 1822921"/>
                <a:gd name="connsiteX0" fmla="*/ 509270 w 2418080"/>
                <a:gd name="connsiteY0" fmla="*/ 403860 h 1822921"/>
                <a:gd name="connsiteX1" fmla="*/ 1172210 w 2418080"/>
                <a:gd name="connsiteY1" fmla="*/ 0 h 1822921"/>
                <a:gd name="connsiteX2" fmla="*/ 1804670 w 2418080"/>
                <a:gd name="connsiteY2" fmla="*/ 403860 h 1822921"/>
                <a:gd name="connsiteX3" fmla="*/ 1480820 w 2418080"/>
                <a:gd name="connsiteY3" fmla="*/ 403860 h 1822921"/>
                <a:gd name="connsiteX4" fmla="*/ 2418080 w 2418080"/>
                <a:gd name="connsiteY4" fmla="*/ 1800964 h 1822921"/>
                <a:gd name="connsiteX5" fmla="*/ 1179830 w 2418080"/>
                <a:gd name="connsiteY5" fmla="*/ 1468652 h 1822921"/>
                <a:gd name="connsiteX6" fmla="*/ 0 w 2418080"/>
                <a:gd name="connsiteY6" fmla="*/ 1822921 h 1822921"/>
                <a:gd name="connsiteX7" fmla="*/ 833120 w 2418080"/>
                <a:gd name="connsiteY7" fmla="*/ 403860 h 1822921"/>
                <a:gd name="connsiteX8" fmla="*/ 509270 w 2418080"/>
                <a:gd name="connsiteY8" fmla="*/ 403860 h 1822921"/>
                <a:gd name="connsiteX0" fmla="*/ 509270 w 2418080"/>
                <a:gd name="connsiteY0" fmla="*/ 403860 h 1822921"/>
                <a:gd name="connsiteX1" fmla="*/ 1172210 w 2418080"/>
                <a:gd name="connsiteY1" fmla="*/ 0 h 1822921"/>
                <a:gd name="connsiteX2" fmla="*/ 1804670 w 2418080"/>
                <a:gd name="connsiteY2" fmla="*/ 403860 h 1822921"/>
                <a:gd name="connsiteX3" fmla="*/ 1480820 w 2418080"/>
                <a:gd name="connsiteY3" fmla="*/ 403860 h 1822921"/>
                <a:gd name="connsiteX4" fmla="*/ 2418080 w 2418080"/>
                <a:gd name="connsiteY4" fmla="*/ 1800964 h 1822921"/>
                <a:gd name="connsiteX5" fmla="*/ 1179830 w 2418080"/>
                <a:gd name="connsiteY5" fmla="*/ 1468652 h 1822921"/>
                <a:gd name="connsiteX6" fmla="*/ 0 w 2418080"/>
                <a:gd name="connsiteY6" fmla="*/ 1822921 h 1822921"/>
                <a:gd name="connsiteX7" fmla="*/ 922020 w 2418080"/>
                <a:gd name="connsiteY7" fmla="*/ 337990 h 1822921"/>
                <a:gd name="connsiteX8" fmla="*/ 509270 w 2418080"/>
                <a:gd name="connsiteY8" fmla="*/ 403860 h 1822921"/>
                <a:gd name="connsiteX0" fmla="*/ 509270 w 2418080"/>
                <a:gd name="connsiteY0" fmla="*/ 403860 h 1822921"/>
                <a:gd name="connsiteX1" fmla="*/ 1172210 w 2418080"/>
                <a:gd name="connsiteY1" fmla="*/ 0 h 1822921"/>
                <a:gd name="connsiteX2" fmla="*/ 1804670 w 2418080"/>
                <a:gd name="connsiteY2" fmla="*/ 403860 h 1822921"/>
                <a:gd name="connsiteX3" fmla="*/ 1366520 w 2418080"/>
                <a:gd name="connsiteY3" fmla="*/ 348968 h 1822921"/>
                <a:gd name="connsiteX4" fmla="*/ 2418080 w 2418080"/>
                <a:gd name="connsiteY4" fmla="*/ 1800964 h 1822921"/>
                <a:gd name="connsiteX5" fmla="*/ 1179830 w 2418080"/>
                <a:gd name="connsiteY5" fmla="*/ 1468652 h 1822921"/>
                <a:gd name="connsiteX6" fmla="*/ 0 w 2418080"/>
                <a:gd name="connsiteY6" fmla="*/ 1822921 h 1822921"/>
                <a:gd name="connsiteX7" fmla="*/ 922020 w 2418080"/>
                <a:gd name="connsiteY7" fmla="*/ 337990 h 1822921"/>
                <a:gd name="connsiteX8" fmla="*/ 509270 w 2418080"/>
                <a:gd name="connsiteY8" fmla="*/ 403860 h 1822921"/>
                <a:gd name="connsiteX0" fmla="*/ 509270 w 2418080"/>
                <a:gd name="connsiteY0" fmla="*/ 337990 h 1757051"/>
                <a:gd name="connsiteX1" fmla="*/ 1172210 w 2418080"/>
                <a:gd name="connsiteY1" fmla="*/ 0 h 1757051"/>
                <a:gd name="connsiteX2" fmla="*/ 1804670 w 2418080"/>
                <a:gd name="connsiteY2" fmla="*/ 337990 h 1757051"/>
                <a:gd name="connsiteX3" fmla="*/ 1366520 w 2418080"/>
                <a:gd name="connsiteY3" fmla="*/ 283098 h 1757051"/>
                <a:gd name="connsiteX4" fmla="*/ 2418080 w 2418080"/>
                <a:gd name="connsiteY4" fmla="*/ 1735094 h 1757051"/>
                <a:gd name="connsiteX5" fmla="*/ 1179830 w 2418080"/>
                <a:gd name="connsiteY5" fmla="*/ 1402782 h 1757051"/>
                <a:gd name="connsiteX6" fmla="*/ 0 w 2418080"/>
                <a:gd name="connsiteY6" fmla="*/ 1757051 h 1757051"/>
                <a:gd name="connsiteX7" fmla="*/ 922020 w 2418080"/>
                <a:gd name="connsiteY7" fmla="*/ 272120 h 1757051"/>
                <a:gd name="connsiteX8" fmla="*/ 509270 w 2418080"/>
                <a:gd name="connsiteY8" fmla="*/ 337990 h 17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8080" h="1757051">
                  <a:moveTo>
                    <a:pt x="509270" y="337990"/>
                  </a:moveTo>
                  <a:lnTo>
                    <a:pt x="1172210" y="0"/>
                  </a:lnTo>
                  <a:lnTo>
                    <a:pt x="1804670" y="337990"/>
                  </a:lnTo>
                  <a:lnTo>
                    <a:pt x="1366520" y="283098"/>
                  </a:lnTo>
                  <a:lnTo>
                    <a:pt x="2418080" y="1735094"/>
                  </a:lnTo>
                  <a:lnTo>
                    <a:pt x="1179830" y="1402782"/>
                  </a:lnTo>
                  <a:lnTo>
                    <a:pt x="0" y="1757051"/>
                  </a:lnTo>
                  <a:lnTo>
                    <a:pt x="922020" y="272120"/>
                  </a:lnTo>
                  <a:lnTo>
                    <a:pt x="509270" y="337990"/>
                  </a:lnTo>
                  <a:close/>
                </a:path>
              </a:pathLst>
            </a:custGeom>
            <a:solidFill>
              <a:schemeClr val="accent3">
                <a:alpha val="50000"/>
              </a:schemeClr>
            </a:solidFill>
            <a:ln>
              <a:solidFill>
                <a:schemeClr val="accent6">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p:cNvSpPr txBox="1"/>
            <p:nvPr/>
          </p:nvSpPr>
          <p:spPr>
            <a:xfrm rot="345066">
              <a:off x="3996577" y="4329769"/>
              <a:ext cx="1318489" cy="1384995"/>
            </a:xfrm>
            <a:prstGeom prst="rect">
              <a:avLst/>
            </a:prstGeom>
            <a:noFill/>
          </p:spPr>
          <p:txBody>
            <a:bodyPr wrap="square" rtlCol="0">
              <a:spAutoFit/>
            </a:bodyPr>
            <a:lstStyle/>
            <a:p>
              <a:pPr algn="ctr"/>
              <a:r>
                <a:rPr lang="en-US" sz="2400" b="1" dirty="0">
                  <a:latin typeface="Segoe UI Black" panose="020B0A02040204020203" pitchFamily="34" charset="0"/>
                  <a:ea typeface="Segoe UI Black" panose="020B0A02040204020203" pitchFamily="34" charset="0"/>
                  <a:cs typeface="Segoe UI Black" panose="020B0A02040204020203" pitchFamily="34" charset="0"/>
                </a:rPr>
                <a:t>PATH </a:t>
              </a:r>
              <a:r>
                <a:rPr lang="en-US" sz="2800" b="1" spc="300" dirty="0">
                  <a:latin typeface="Segoe UI Black" panose="020B0A02040204020203" pitchFamily="34" charset="0"/>
                  <a:ea typeface="Segoe UI Black" panose="020B0A02040204020203" pitchFamily="34" charset="0"/>
                  <a:cs typeface="Segoe UI Black" panose="020B0A02040204020203" pitchFamily="34" charset="0"/>
                </a:rPr>
                <a:t>TO</a:t>
              </a:r>
              <a:r>
                <a:rPr lang="en-US" sz="2400" b="1" dirty="0">
                  <a:latin typeface="Segoe UI Black" panose="020B0A02040204020203" pitchFamily="34" charset="0"/>
                  <a:ea typeface="Segoe UI Black" panose="020B0A02040204020203" pitchFamily="34" charset="0"/>
                  <a:cs typeface="Segoe UI Black" panose="020B0A02040204020203" pitchFamily="34" charset="0"/>
                </a:rPr>
                <a:t> </a:t>
              </a:r>
              <a:r>
                <a:rPr lang="en-US" sz="3200" b="1" spc="600" dirty="0">
                  <a:latin typeface="Segoe UI Black" panose="020B0A02040204020203" pitchFamily="34" charset="0"/>
                  <a:ea typeface="Segoe UI Black" panose="020B0A02040204020203" pitchFamily="34" charset="0"/>
                  <a:cs typeface="Segoe UI Black" panose="020B0A02040204020203" pitchFamily="34" charset="0"/>
                </a:rPr>
                <a:t>LIFE</a:t>
              </a:r>
              <a:endParaRPr lang="en-US" sz="2400" b="1" spc="600" dirty="0">
                <a:latin typeface="Segoe UI Black" panose="020B0A02040204020203" pitchFamily="34" charset="0"/>
                <a:ea typeface="Segoe UI Black" panose="020B0A02040204020203" pitchFamily="34" charset="0"/>
                <a:cs typeface="Segoe UI Black" panose="020B0A02040204020203" pitchFamily="34" charset="0"/>
              </a:endParaRPr>
            </a:p>
          </p:txBody>
        </p:sp>
      </p:grpSp>
      <p:sp>
        <p:nvSpPr>
          <p:cNvPr id="9" name="TextBox 8"/>
          <p:cNvSpPr txBox="1"/>
          <p:nvPr/>
        </p:nvSpPr>
        <p:spPr>
          <a:xfrm>
            <a:off x="609599" y="1836632"/>
            <a:ext cx="3581401" cy="1446550"/>
          </a:xfrm>
          <a:prstGeom prst="rect">
            <a:avLst/>
          </a:prstGeom>
          <a:noFill/>
        </p:spPr>
        <p:txBody>
          <a:bodyPr wrap="square" rtlCol="0">
            <a:prstTxWarp prst="textPlain">
              <a:avLst/>
            </a:prstTxWarp>
            <a:spAutoFit/>
          </a:bodyPr>
          <a:lstStyle/>
          <a:p>
            <a:r>
              <a:rPr lang="en-US" sz="4400" b="1"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cs typeface="Segoe UI Black" panose="020B0A02040204020203" pitchFamily="34" charset="0"/>
              </a:rPr>
              <a:t>Forest of</a:t>
            </a:r>
            <a:br>
              <a:rPr lang="en-US" sz="4400" b="1"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sz="4400" b="1"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cs typeface="Segoe UI Black" panose="020B0A02040204020203" pitchFamily="34" charset="0"/>
              </a:rPr>
              <a:t>CLUTTER</a:t>
            </a:r>
          </a:p>
        </p:txBody>
      </p:sp>
      <p:sp>
        <p:nvSpPr>
          <p:cNvPr id="10" name="TextBox 9"/>
          <p:cNvSpPr txBox="1"/>
          <p:nvPr/>
        </p:nvSpPr>
        <p:spPr>
          <a:xfrm>
            <a:off x="2100488" y="3733800"/>
            <a:ext cx="2801553"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entertainment </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filled worship</a:t>
            </a:r>
          </a:p>
        </p:txBody>
      </p:sp>
      <p:sp>
        <p:nvSpPr>
          <p:cNvPr id="11" name="TextBox 10"/>
          <p:cNvSpPr txBox="1"/>
          <p:nvPr/>
        </p:nvSpPr>
        <p:spPr>
          <a:xfrm>
            <a:off x="8710948" y="3199268"/>
            <a:ext cx="2592695"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one-man</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pastor system</a:t>
            </a:r>
          </a:p>
        </p:txBody>
      </p:sp>
      <p:sp>
        <p:nvSpPr>
          <p:cNvPr id="13" name="TextBox 12"/>
          <p:cNvSpPr txBox="1"/>
          <p:nvPr/>
        </p:nvSpPr>
        <p:spPr>
          <a:xfrm>
            <a:off x="838200" y="5056584"/>
            <a:ext cx="2695993"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minimizing </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truth/doctrine</a:t>
            </a:r>
          </a:p>
        </p:txBody>
      </p:sp>
      <p:sp>
        <p:nvSpPr>
          <p:cNvPr id="14" name="TextBox 13"/>
          <p:cNvSpPr txBox="1"/>
          <p:nvPr/>
        </p:nvSpPr>
        <p:spPr>
          <a:xfrm>
            <a:off x="8786904" y="1524000"/>
            <a:ext cx="1804896"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faith only</a:t>
            </a:r>
          </a:p>
        </p:txBody>
      </p:sp>
      <p:sp>
        <p:nvSpPr>
          <p:cNvPr id="15" name="TextBox 14"/>
          <p:cNvSpPr txBox="1"/>
          <p:nvPr/>
        </p:nvSpPr>
        <p:spPr>
          <a:xfrm>
            <a:off x="7833678" y="2362200"/>
            <a:ext cx="3443922"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denominationalism</a:t>
            </a:r>
          </a:p>
        </p:txBody>
      </p:sp>
      <p:sp>
        <p:nvSpPr>
          <p:cNvPr id="16" name="TextBox 15"/>
          <p:cNvSpPr txBox="1"/>
          <p:nvPr/>
        </p:nvSpPr>
        <p:spPr>
          <a:xfrm>
            <a:off x="7544510" y="4582870"/>
            <a:ext cx="2767946"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wholly of grace</a:t>
            </a:r>
          </a:p>
        </p:txBody>
      </p:sp>
      <p:sp>
        <p:nvSpPr>
          <p:cNvPr id="17" name="TextBox 16"/>
          <p:cNvSpPr txBox="1"/>
          <p:nvPr/>
        </p:nvSpPr>
        <p:spPr>
          <a:xfrm>
            <a:off x="3709453" y="6001559"/>
            <a:ext cx="5016951" cy="707886"/>
          </a:xfrm>
          <a:prstGeom prst="rect">
            <a:avLst/>
          </a:prstGeom>
          <a:noFill/>
        </p:spPr>
        <p:txBody>
          <a:bodyPr wrap="none" rtlCol="0">
            <a:spAutoFit/>
          </a:bodyPr>
          <a:lstStyle/>
          <a:p>
            <a:pPr algn="ctr"/>
            <a:r>
              <a:rPr lang="en-US" sz="40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Black" panose="020B0A04020102020204" pitchFamily="34" charset="0"/>
              </a:rPr>
              <a:t>Matthew 7:13, 14</a:t>
            </a:r>
          </a:p>
        </p:txBody>
      </p:sp>
      <p:sp>
        <p:nvSpPr>
          <p:cNvPr id="19" name="TextBox 18"/>
          <p:cNvSpPr txBox="1"/>
          <p:nvPr/>
        </p:nvSpPr>
        <p:spPr>
          <a:xfrm>
            <a:off x="1647121" y="441790"/>
            <a:ext cx="3315849" cy="119181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social, health,</a:t>
            </a:r>
            <a:b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b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and wealth gospel</a:t>
            </a:r>
          </a:p>
        </p:txBody>
      </p:sp>
      <p:sp>
        <p:nvSpPr>
          <p:cNvPr id="22" name="TextBox 21"/>
          <p:cNvSpPr txBox="1"/>
          <p:nvPr/>
        </p:nvSpPr>
        <p:spPr>
          <a:xfrm>
            <a:off x="5582391" y="3075639"/>
            <a:ext cx="1696298" cy="954107"/>
          </a:xfrm>
          <a:prstGeom prst="rect">
            <a:avLst/>
          </a:prstGeom>
          <a:noFill/>
        </p:spPr>
        <p:txBody>
          <a:bodyPr wrap="none" rtlCol="0">
            <a:spAutoFit/>
          </a:bodyPr>
          <a:lstStyle/>
          <a:p>
            <a:pPr algn="ctr"/>
            <a:r>
              <a:rPr lang="en-US" sz="2800" b="1" spc="300" dirty="0">
                <a:effectLst>
                  <a:glow rad="63500">
                    <a:schemeClr val="accent5">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Eternal</a:t>
            </a:r>
          </a:p>
          <a:p>
            <a:pPr algn="ctr"/>
            <a:r>
              <a:rPr lang="en-US" sz="2800" b="1" spc="300" dirty="0">
                <a:effectLst>
                  <a:glow rad="63500">
                    <a:schemeClr val="accent5">
                      <a:satMod val="175000"/>
                      <a:alpha val="40000"/>
                    </a:schemeClr>
                  </a:glow>
                </a:effectLst>
                <a:latin typeface="Segoe UI Black" panose="020B0A02040204020203" pitchFamily="34" charset="0"/>
                <a:ea typeface="Segoe UI Black" panose="020B0A02040204020203" pitchFamily="34" charset="0"/>
                <a:cs typeface="Segoe UI Black" panose="020B0A02040204020203" pitchFamily="34" charset="0"/>
              </a:rPr>
              <a:t>Life</a:t>
            </a:r>
          </a:p>
        </p:txBody>
      </p:sp>
      <p:sp>
        <p:nvSpPr>
          <p:cNvPr id="23" name="TextBox 22"/>
          <p:cNvSpPr txBox="1"/>
          <p:nvPr/>
        </p:nvSpPr>
        <p:spPr>
          <a:xfrm>
            <a:off x="9239667" y="5419939"/>
            <a:ext cx="2134204"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worldliness</a:t>
            </a:r>
          </a:p>
        </p:txBody>
      </p:sp>
      <p:sp>
        <p:nvSpPr>
          <p:cNvPr id="25" name="TextBox 24"/>
          <p:cNvSpPr txBox="1"/>
          <p:nvPr/>
        </p:nvSpPr>
        <p:spPr>
          <a:xfrm>
            <a:off x="8057939" y="689271"/>
            <a:ext cx="3372061" cy="646986"/>
          </a:xfrm>
          <a:prstGeom prst="roundRect">
            <a:avLst/>
          </a:prstGeom>
          <a:solidFill>
            <a:schemeClr val="dk1">
              <a:alpha val="50000"/>
            </a:schemeClr>
          </a:solidFill>
          <a:ln>
            <a:noFill/>
          </a:ln>
          <a:effectLst>
            <a:softEdge rad="63500"/>
          </a:effectLst>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3200" dirty="0">
                <a:solidFill>
                  <a:schemeClr val="bg1">
                    <a:lumMod val="85000"/>
                  </a:schemeClr>
                </a:solidFill>
                <a:effectLst>
                  <a:glow rad="63500">
                    <a:schemeClr val="accent2">
                      <a:satMod val="175000"/>
                      <a:alpha val="40000"/>
                    </a:schemeClr>
                  </a:glow>
                </a:effectLst>
                <a:latin typeface="Calibri" panose="020F0502020204030204" pitchFamily="34" charset="0"/>
              </a:rPr>
              <a:t>doctrinal tolerance</a:t>
            </a:r>
          </a:p>
        </p:txBody>
      </p:sp>
    </p:spTree>
    <p:extLst>
      <p:ext uri="{BB962C8B-B14F-4D97-AF65-F5344CB8AC3E}">
        <p14:creationId xmlns:p14="http://schemas.microsoft.com/office/powerpoint/2010/main" val="92017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9"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ndara" panose="020E0502030303020204" pitchFamily="34" charset="0"/>
              </a:rPr>
              <a:t>False Claims Against Preaching Repentance</a:t>
            </a:r>
          </a:p>
        </p:txBody>
      </p:sp>
      <p:sp>
        <p:nvSpPr>
          <p:cNvPr id="8" name="Content Placeholder 7"/>
          <p:cNvSpPr>
            <a:spLocks noGrp="1"/>
          </p:cNvSpPr>
          <p:nvPr>
            <p:ph idx="1"/>
          </p:nvPr>
        </p:nvSpPr>
        <p:spPr/>
        <p:txBody>
          <a:bodyPr/>
          <a:lstStyle/>
          <a:p>
            <a:pPr marL="514350" indent="-514350">
              <a:buFont typeface="+mj-lt"/>
              <a:buAutoNum type="arabicPeriod"/>
            </a:pPr>
            <a:r>
              <a:rPr lang="en-US" sz="4000" dirty="0">
                <a:latin typeface="Segoe UI Black" panose="020B0A02040204020203" pitchFamily="34" charset="0"/>
                <a:ea typeface="Segoe UI Black" panose="020B0A02040204020203" pitchFamily="34" charset="0"/>
                <a:cs typeface="Segoe UI Black" panose="020B0A02040204020203" pitchFamily="34" charset="0"/>
              </a:rPr>
              <a:t>You don’t get people to repent by preaching on repentance</a:t>
            </a:r>
          </a:p>
          <a:p>
            <a:pPr marL="914400" lvl="1" indent="-514350"/>
            <a:r>
              <a:rPr lang="en-US" sz="3600" dirty="0">
                <a:latin typeface="Segoe UI Semibold" panose="020B0702040204020203" pitchFamily="34" charset="0"/>
                <a:cs typeface="Segoe UI Semibold" panose="020B0702040204020203" pitchFamily="34" charset="0"/>
              </a:rPr>
              <a:t>“Repentance matters a great deal, but you don’t get people to repent by preaching repentance” (Paul Ellis)</a:t>
            </a:r>
          </a:p>
        </p:txBody>
      </p:sp>
    </p:spTree>
    <p:extLst>
      <p:ext uri="{BB962C8B-B14F-4D97-AF65-F5344CB8AC3E}">
        <p14:creationId xmlns:p14="http://schemas.microsoft.com/office/powerpoint/2010/main" val="1134254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“You don’t get people to repent preaching repentance.”</a:t>
            </a:r>
          </a:p>
        </p:txBody>
      </p:sp>
      <p:sp>
        <p:nvSpPr>
          <p:cNvPr id="3" name="Content Placeholder 2"/>
          <p:cNvSpPr>
            <a:spLocks noGrp="1"/>
          </p:cNvSpPr>
          <p:nvPr>
            <p:ph idx="1"/>
          </p:nvPr>
        </p:nvSpPr>
        <p:spPr>
          <a:xfrm>
            <a:off x="914400" y="1828800"/>
            <a:ext cx="8763000" cy="4876800"/>
          </a:xfrm>
        </p:spPr>
        <p:txBody>
          <a:bodyPr/>
          <a:lstStyle/>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Luke 24:46, 47:</a:t>
            </a:r>
          </a:p>
          <a:p>
            <a:pPr marL="0" indent="0">
              <a:buNone/>
            </a:pPr>
            <a:r>
              <a:rPr lang="en-US" sz="3600" dirty="0">
                <a:latin typeface="Segoe UI Semibold" panose="020B0702040204020203" pitchFamily="34" charset="0"/>
                <a:cs typeface="Segoe UI Semibold" panose="020B0702040204020203" pitchFamily="34" charset="0"/>
              </a:rPr>
              <a:t>“Then He said to them, ‘Thus it is written, and thus it was necessary for the Christ to suffer and to rise from the dead the third day, </a:t>
            </a:r>
            <a:r>
              <a:rPr lang="en-US" sz="3600" b="1" dirty="0">
                <a:latin typeface="Segoe UI Semibold" panose="020B0702040204020203" pitchFamily="34" charset="0"/>
                <a:cs typeface="Segoe UI Semibold" panose="020B0702040204020203" pitchFamily="34" charset="0"/>
              </a:rPr>
              <a:t>and that </a:t>
            </a:r>
            <a:r>
              <a:rPr lang="en-US" sz="3600" b="1" u="sng" dirty="0">
                <a:latin typeface="Segoe UI Semibold" panose="020B0702040204020203" pitchFamily="34" charset="0"/>
                <a:cs typeface="Segoe UI Semibold" panose="020B0702040204020203" pitchFamily="34" charset="0"/>
              </a:rPr>
              <a:t>repentance</a:t>
            </a:r>
            <a:r>
              <a:rPr lang="en-US" sz="3600" b="1" dirty="0">
                <a:latin typeface="Segoe UI Semibold" panose="020B0702040204020203" pitchFamily="34" charset="0"/>
                <a:cs typeface="Segoe UI Semibold" panose="020B0702040204020203" pitchFamily="34" charset="0"/>
              </a:rPr>
              <a:t> </a:t>
            </a:r>
            <a:r>
              <a:rPr lang="en-US" sz="3600" b="1" u="sng" dirty="0">
                <a:latin typeface="Segoe UI Semibold" panose="020B0702040204020203" pitchFamily="34" charset="0"/>
                <a:cs typeface="Segoe UI Semibold" panose="020B0702040204020203" pitchFamily="34" charset="0"/>
              </a:rPr>
              <a:t>and</a:t>
            </a:r>
            <a:r>
              <a:rPr lang="en-US" sz="3600" b="1" dirty="0">
                <a:latin typeface="Segoe UI Semibold" panose="020B0702040204020203" pitchFamily="34" charset="0"/>
                <a:cs typeface="Segoe UI Semibold" panose="020B0702040204020203" pitchFamily="34" charset="0"/>
              </a:rPr>
              <a:t> </a:t>
            </a:r>
            <a:r>
              <a:rPr lang="en-US" sz="3600" b="1" u="sng" dirty="0">
                <a:latin typeface="Segoe UI Semibold" panose="020B0702040204020203" pitchFamily="34" charset="0"/>
                <a:cs typeface="Segoe UI Semibold" panose="020B0702040204020203" pitchFamily="34" charset="0"/>
              </a:rPr>
              <a:t>remission</a:t>
            </a:r>
            <a:r>
              <a:rPr lang="en-US" sz="3600" b="1" dirty="0">
                <a:latin typeface="Segoe UI Semibold" panose="020B0702040204020203" pitchFamily="34" charset="0"/>
                <a:cs typeface="Segoe UI Semibold" panose="020B0702040204020203" pitchFamily="34" charset="0"/>
              </a:rPr>
              <a:t> of sins </a:t>
            </a:r>
            <a:r>
              <a:rPr lang="en-US" sz="3600" b="1" u="sng" dirty="0">
                <a:latin typeface="Segoe UI Semibold" panose="020B0702040204020203" pitchFamily="34" charset="0"/>
                <a:cs typeface="Segoe UI Semibold" panose="020B0702040204020203" pitchFamily="34" charset="0"/>
              </a:rPr>
              <a:t>should be preached</a:t>
            </a:r>
            <a:r>
              <a:rPr lang="en-US" sz="3600" u="sng" dirty="0">
                <a:latin typeface="Segoe UI Semibold" panose="020B0702040204020203" pitchFamily="34" charset="0"/>
                <a:cs typeface="Segoe UI Semibold" panose="020B0702040204020203" pitchFamily="34" charset="0"/>
              </a:rPr>
              <a:t> </a:t>
            </a:r>
            <a:r>
              <a:rPr lang="en-US" sz="3600" dirty="0">
                <a:latin typeface="Segoe UI Semibold" panose="020B0702040204020203" pitchFamily="34" charset="0"/>
                <a:cs typeface="Segoe UI Semibold" panose="020B0702040204020203" pitchFamily="34" charset="0"/>
              </a:rPr>
              <a:t>in His name to all nations, beginning at Jerusalem.”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1524000"/>
            <a:ext cx="2245995" cy="4936253"/>
          </a:xfrm>
          <a:prstGeom prst="rect">
            <a:avLst/>
          </a:prstGeom>
        </p:spPr>
      </p:pic>
    </p:spTree>
    <p:extLst>
      <p:ext uri="{BB962C8B-B14F-4D97-AF65-F5344CB8AC3E}">
        <p14:creationId xmlns:p14="http://schemas.microsoft.com/office/powerpoint/2010/main" val="4135701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ndara" panose="020E0502030303020204" pitchFamily="34" charset="0"/>
              </a:rPr>
              <a:t>False Claims Against Preaching Repentance</a:t>
            </a:r>
          </a:p>
        </p:txBody>
      </p:sp>
      <p:sp>
        <p:nvSpPr>
          <p:cNvPr id="8" name="Content Placeholder 7"/>
          <p:cNvSpPr>
            <a:spLocks noGrp="1"/>
          </p:cNvSpPr>
          <p:nvPr>
            <p:ph idx="1"/>
          </p:nvPr>
        </p:nvSpPr>
        <p:spPr/>
        <p:txBody>
          <a:bodyPr/>
          <a:lstStyle/>
          <a:p>
            <a:pPr marL="742950" indent="-742950">
              <a:buFont typeface="+mj-lt"/>
              <a:buAutoNum type="arabicPeriod" startAt="2"/>
            </a:pPr>
            <a:r>
              <a:rPr lang="en-US" sz="4000" dirty="0">
                <a:latin typeface="Segoe UI Black" panose="020B0A02040204020203" pitchFamily="34" charset="0"/>
                <a:ea typeface="Segoe UI Black" panose="020B0A02040204020203" pitchFamily="34" charset="0"/>
                <a:cs typeface="Segoe UI Black" panose="020B0A02040204020203" pitchFamily="34" charset="0"/>
              </a:rPr>
              <a:t>Preaching repentance puts people under law</a:t>
            </a:r>
          </a:p>
          <a:p>
            <a:pPr marL="914400" lvl="1" indent="-514350"/>
            <a:r>
              <a:rPr lang="en-US" sz="3600" dirty="0">
                <a:latin typeface="Segoe UI Semibold" panose="020B0702040204020203" pitchFamily="34" charset="0"/>
                <a:cs typeface="Segoe UI Semibold" panose="020B0702040204020203" pitchFamily="34" charset="0"/>
              </a:rPr>
              <a:t>“Preach ‘turn from sin or you’re not saved’ and you are preaching pure law. You are prescribing sin-rejection as a means for salvation” (Paul Ellis)</a:t>
            </a:r>
          </a:p>
        </p:txBody>
      </p:sp>
    </p:spTree>
    <p:extLst>
      <p:ext uri="{BB962C8B-B14F-4D97-AF65-F5344CB8AC3E}">
        <p14:creationId xmlns:p14="http://schemas.microsoft.com/office/powerpoint/2010/main" val="3188423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“Preaching repentance puts people under law.”</a:t>
            </a:r>
          </a:p>
        </p:txBody>
      </p:sp>
      <p:sp>
        <p:nvSpPr>
          <p:cNvPr id="3" name="Content Placeholder 2"/>
          <p:cNvSpPr>
            <a:spLocks noGrp="1"/>
          </p:cNvSpPr>
          <p:nvPr>
            <p:ph idx="1"/>
          </p:nvPr>
        </p:nvSpPr>
        <p:spPr/>
        <p:txBody>
          <a:bodyPr/>
          <a:lstStyle/>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Was the Lord’s preaching putting people under Law and not mercy?</a:t>
            </a:r>
          </a:p>
          <a:p>
            <a:r>
              <a:rPr lang="en-US" dirty="0"/>
              <a:t>Matthew 9:10-13; cf. Lk. 5:32</a:t>
            </a:r>
          </a:p>
          <a:p>
            <a:pPr marL="0" indent="0">
              <a:buNone/>
            </a:pPr>
            <a:endParaRPr lang="en-US" dirty="0"/>
          </a:p>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Were the apostles putting people under law and not mercy?</a:t>
            </a:r>
          </a:p>
          <a:p>
            <a:r>
              <a:rPr lang="en-US" dirty="0"/>
              <a:t>Acts 2:38; 8:22; 17:30; 20:21; 26:20</a:t>
            </a:r>
          </a:p>
        </p:txBody>
      </p:sp>
    </p:spTree>
    <p:extLst>
      <p:ext uri="{BB962C8B-B14F-4D97-AF65-F5344CB8AC3E}">
        <p14:creationId xmlns:p14="http://schemas.microsoft.com/office/powerpoint/2010/main" val="107219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Segoe UI Black" panose="020B0A02040204020203" pitchFamily="34" charset="0"/>
                <a:ea typeface="Segoe UI Black" panose="020B0A02040204020203" pitchFamily="34" charset="0"/>
                <a:cs typeface="Segoe UI Black" panose="020B0A02040204020203" pitchFamily="34" charset="0"/>
              </a:rPr>
              <a:t>Are Christians under Law toward Christ?</a:t>
            </a:r>
          </a:p>
          <a:p>
            <a:pPr marL="0" indent="0">
              <a:buNone/>
            </a:pPr>
            <a:endParaRPr lang="en-US" sz="4000" dirty="0">
              <a:latin typeface="Segoe UI Semibold" panose="020B0702040204020203" pitchFamily="34" charset="0"/>
              <a:cs typeface="Segoe UI Semibold" panose="020B0702040204020203" pitchFamily="34" charset="0"/>
            </a:endParaRPr>
          </a:p>
          <a:p>
            <a:pPr marL="0" indent="0">
              <a:buNone/>
            </a:pPr>
            <a:r>
              <a:rPr lang="en-US" sz="3600" dirty="0">
                <a:latin typeface="Segoe UI Black" panose="020B0A02040204020203" pitchFamily="34" charset="0"/>
                <a:ea typeface="Segoe UI Black" panose="020B0A02040204020203" pitchFamily="34" charset="0"/>
                <a:cs typeface="Segoe UI Black" panose="020B0A02040204020203" pitchFamily="34" charset="0"/>
              </a:rPr>
              <a:t>1 Corinthians 9:21, </a:t>
            </a:r>
            <a:r>
              <a:rPr lang="en-US" sz="3600" dirty="0">
                <a:latin typeface="Segoe UI Semibold" panose="020B0702040204020203" pitchFamily="34" charset="0"/>
                <a:cs typeface="Segoe UI Semibold" panose="020B0702040204020203" pitchFamily="34" charset="0"/>
              </a:rPr>
              <a:t>“to those who are without law, as without law (not being without law toward God, but under law toward Christ), that I might win those who are without law”</a:t>
            </a:r>
          </a:p>
        </p:txBody>
      </p:sp>
    </p:spTree>
    <p:extLst>
      <p:ext uri="{BB962C8B-B14F-4D97-AF65-F5344CB8AC3E}">
        <p14:creationId xmlns:p14="http://schemas.microsoft.com/office/powerpoint/2010/main" val="141596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ndara" panose="020E0502030303020204" pitchFamily="34" charset="0"/>
              </a:rPr>
              <a:t>False Claims Against Preaching Repentance</a:t>
            </a:r>
          </a:p>
        </p:txBody>
      </p:sp>
      <p:sp>
        <p:nvSpPr>
          <p:cNvPr id="8" name="Content Placeholder 7"/>
          <p:cNvSpPr>
            <a:spLocks noGrp="1"/>
          </p:cNvSpPr>
          <p:nvPr>
            <p:ph idx="1"/>
          </p:nvPr>
        </p:nvSpPr>
        <p:spPr/>
        <p:txBody>
          <a:bodyPr/>
          <a:lstStyle/>
          <a:p>
            <a:pPr marL="742950" indent="-742950">
              <a:buFont typeface="+mj-lt"/>
              <a:buAutoNum type="arabicPeriod" startAt="3"/>
            </a:pPr>
            <a:r>
              <a:rPr lang="en-US" sz="4000" dirty="0">
                <a:latin typeface="Segoe UI Black" panose="020B0A02040204020203" pitchFamily="34" charset="0"/>
                <a:ea typeface="Segoe UI Black" panose="020B0A02040204020203" pitchFamily="34" charset="0"/>
                <a:cs typeface="Segoe UI Black" panose="020B0A02040204020203" pitchFamily="34" charset="0"/>
              </a:rPr>
              <a:t>We don’t do anything to deal with our sins</a:t>
            </a:r>
          </a:p>
          <a:p>
            <a:pPr marL="914400" lvl="1" indent="-514350"/>
            <a:r>
              <a:rPr lang="en-US" sz="3600" dirty="0">
                <a:latin typeface="Segoe UI Semibold" panose="020B0702040204020203" pitchFamily="34" charset="0"/>
                <a:cs typeface="Segoe UI Semibold" panose="020B0702040204020203" pitchFamily="34" charset="0"/>
              </a:rPr>
              <a:t>“We don’t do anything to deal with our sins for Jesus has done it all. Our part is to believe the good news and say thank you Jesus! It is when we receive his gift of no condemnation that we are empowered to go and sin no more” (Paul Ellis)</a:t>
            </a:r>
          </a:p>
        </p:txBody>
      </p:sp>
    </p:spTree>
    <p:extLst>
      <p:ext uri="{BB962C8B-B14F-4D97-AF65-F5344CB8AC3E}">
        <p14:creationId xmlns:p14="http://schemas.microsoft.com/office/powerpoint/2010/main" val="8673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“We don’t do anything to deal with sin.”</a:t>
            </a:r>
          </a:p>
        </p:txBody>
      </p:sp>
      <p:sp>
        <p:nvSpPr>
          <p:cNvPr id="3" name="Content Placeholder 2"/>
          <p:cNvSpPr>
            <a:spLocks noGrp="1"/>
          </p:cNvSpPr>
          <p:nvPr>
            <p:ph idx="1"/>
          </p:nvPr>
        </p:nvSpPr>
        <p:spPr>
          <a:xfrm>
            <a:off x="533400" y="1828800"/>
            <a:ext cx="10363200" cy="4267200"/>
          </a:xfrm>
        </p:spPr>
        <p:txBody>
          <a:bodyPr/>
          <a:lstStyle/>
          <a:p>
            <a:pPr marL="0" indent="0">
              <a:buNone/>
            </a:pPr>
            <a:r>
              <a:rPr lang="en-US" sz="4000" dirty="0">
                <a:latin typeface="Segoe UI Black" panose="020B0A02040204020203" pitchFamily="34" charset="0"/>
                <a:ea typeface="Segoe UI Black" panose="020B0A02040204020203" pitchFamily="34" charset="0"/>
                <a:cs typeface="Segoe UI Black" panose="020B0A02040204020203" pitchFamily="34" charset="0"/>
              </a:rPr>
              <a:t>The message of a TRUE </a:t>
            </a:r>
            <a:r>
              <a:rPr lang="en-US" sz="4000" spc="-50" dirty="0">
                <a:latin typeface="Segoe UI Black" panose="020B0A02040204020203" pitchFamily="34" charset="0"/>
                <a:ea typeface="Segoe UI Black" panose="020B0A02040204020203" pitchFamily="34" charset="0"/>
                <a:cs typeface="Segoe UI Black" panose="020B0A02040204020203" pitchFamily="34" charset="0"/>
              </a:rPr>
              <a:t>“grace preacher”</a:t>
            </a:r>
            <a:r>
              <a:rPr lang="en-US" sz="4000" dirty="0">
                <a:latin typeface="Segoe UI Black" panose="020B0A02040204020203" pitchFamily="34" charset="0"/>
                <a:ea typeface="Segoe UI Black" panose="020B0A02040204020203" pitchFamily="34" charset="0"/>
                <a:cs typeface="Segoe UI Black" panose="020B0A02040204020203" pitchFamily="34" charset="0"/>
              </a:rPr>
              <a:t> Titus 2:11-15</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What does grace teach us?</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What is to be denied?</a:t>
            </a:r>
          </a:p>
          <a:p>
            <a:pPr>
              <a:buFont typeface="Wingdings" panose="05000000000000000000" pitchFamily="2" charset="2"/>
              <a:buChar char="ü"/>
            </a:pPr>
            <a:r>
              <a:rPr lang="en-US" sz="3600" dirty="0">
                <a:latin typeface="Segoe UI Semibold" panose="020B0702040204020203" pitchFamily="34" charset="0"/>
                <a:cs typeface="Segoe UI Semibold" panose="020B0702040204020203" pitchFamily="34" charset="0"/>
              </a:rPr>
              <a:t>Who deals with “denying” ungodliness &amp; worldliness?</a:t>
            </a:r>
          </a:p>
        </p:txBody>
      </p:sp>
    </p:spTree>
    <p:extLst>
      <p:ext uri="{BB962C8B-B14F-4D97-AF65-F5344CB8AC3E}">
        <p14:creationId xmlns:p14="http://schemas.microsoft.com/office/powerpoint/2010/main" val="334251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d Sun">
  <a:themeElements>
    <a:clrScheme name="Custom 1">
      <a:dk1>
        <a:srgbClr val="000000"/>
      </a:dk1>
      <a:lt1>
        <a:srgbClr val="FFFFFF"/>
      </a:lt1>
      <a:dk2>
        <a:srgbClr val="000000"/>
      </a:dk2>
      <a:lt2>
        <a:srgbClr val="808080"/>
      </a:lt2>
      <a:accent1>
        <a:srgbClr val="FF0000"/>
      </a:accent1>
      <a:accent2>
        <a:srgbClr val="C00000"/>
      </a:accent2>
      <a:accent3>
        <a:srgbClr val="FFFFFF"/>
      </a:accent3>
      <a:accent4>
        <a:srgbClr val="000000"/>
      </a:accent4>
      <a:accent5>
        <a:srgbClr val="CC6600"/>
      </a:accent5>
      <a:accent6>
        <a:srgbClr val="CC3300"/>
      </a:accent6>
      <a:hlink>
        <a:srgbClr val="CCCCFF"/>
      </a:hlink>
      <a:folHlink>
        <a:srgbClr val="B2B2B2"/>
      </a:folHlink>
    </a:clrScheme>
    <a:fontScheme name="Red S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Sun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Red Sun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Red Su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Red Sun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Red Sun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7617</TotalTime>
  <Words>2499</Words>
  <Application>Microsoft Office PowerPoint</Application>
  <PresentationFormat>Widescreen</PresentationFormat>
  <Paragraphs>165</Paragraphs>
  <Slides>20</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Segoe UI Black</vt:lpstr>
      <vt:lpstr>Wingdings</vt:lpstr>
      <vt:lpstr>Bookman Old Style</vt:lpstr>
      <vt:lpstr>Calibri Light</vt:lpstr>
      <vt:lpstr>Arial Black</vt:lpstr>
      <vt:lpstr>Calibri</vt:lpstr>
      <vt:lpstr>Segoe UI Semibold</vt:lpstr>
      <vt:lpstr>Candara</vt:lpstr>
      <vt:lpstr>Book Antiqua</vt:lpstr>
      <vt:lpstr>Arial</vt:lpstr>
      <vt:lpstr>Cambria</vt:lpstr>
      <vt:lpstr>1_Red Sun</vt:lpstr>
      <vt:lpstr>Office Theme</vt:lpstr>
      <vt:lpstr>PowerPoint Presentation</vt:lpstr>
      <vt:lpstr>REPENTANCE</vt:lpstr>
      <vt:lpstr>False Claims Against Preaching Repentance</vt:lpstr>
      <vt:lpstr>“You don’t get people to repent preaching repentance.”</vt:lpstr>
      <vt:lpstr>False Claims Against Preaching Repentance</vt:lpstr>
      <vt:lpstr>“Preaching repentance puts people under law.”</vt:lpstr>
      <vt:lpstr>PowerPoint Presentation</vt:lpstr>
      <vt:lpstr>False Claims Against Preaching Repentance</vt:lpstr>
      <vt:lpstr>“We don’t do anything to deal with sin.”</vt:lpstr>
      <vt:lpstr>“We don’t do anything to deal with sin.”</vt:lpstr>
      <vt:lpstr>If I were Satan’s Minister…</vt:lpstr>
      <vt:lpstr>Repentance Distinguished From Faith</vt:lpstr>
      <vt:lpstr>If I were Satan’s Minister…</vt:lpstr>
      <vt:lpstr>Repentance as a GIFT?</vt:lpstr>
      <vt:lpstr>Repentance as a GIFT?</vt:lpstr>
      <vt:lpstr>How does God grant repentance?</vt:lpstr>
      <vt:lpstr>Acts 5:30, 31</vt:lpstr>
      <vt:lpstr>God Grants Men Repentance</vt:lpstr>
      <vt:lpstr>What is Involved in Fruitful Repentance?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I Were Satan’s Minister. . .</dc:title>
  <dc:creator>Preferred Customer</dc:creator>
  <cp:lastModifiedBy>Steven J. Wallace</cp:lastModifiedBy>
  <cp:revision>185</cp:revision>
  <dcterms:created xsi:type="dcterms:W3CDTF">2006-11-23T00:06:40Z</dcterms:created>
  <dcterms:modified xsi:type="dcterms:W3CDTF">2017-02-17T21:08:53Z</dcterms:modified>
</cp:coreProperties>
</file>